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91" r:id="rId2"/>
    <p:sldId id="289" r:id="rId3"/>
    <p:sldId id="924" r:id="rId4"/>
    <p:sldId id="854" r:id="rId5"/>
    <p:sldId id="927" r:id="rId6"/>
    <p:sldId id="926" r:id="rId7"/>
    <p:sldId id="929" r:id="rId8"/>
    <p:sldId id="928" r:id="rId9"/>
    <p:sldId id="925" r:id="rId10"/>
    <p:sldId id="934" r:id="rId11"/>
    <p:sldId id="933" r:id="rId12"/>
    <p:sldId id="935" r:id="rId13"/>
    <p:sldId id="936" r:id="rId14"/>
    <p:sldId id="932" r:id="rId15"/>
    <p:sldId id="931" r:id="rId16"/>
    <p:sldId id="930" r:id="rId17"/>
    <p:sldId id="937" r:id="rId18"/>
    <p:sldId id="945" r:id="rId19"/>
    <p:sldId id="944" r:id="rId20"/>
    <p:sldId id="943" r:id="rId21"/>
    <p:sldId id="942" r:id="rId22"/>
    <p:sldId id="941" r:id="rId23"/>
    <p:sldId id="946" r:id="rId24"/>
    <p:sldId id="950" r:id="rId25"/>
    <p:sldId id="949" r:id="rId26"/>
    <p:sldId id="948" r:id="rId27"/>
    <p:sldId id="947" r:id="rId28"/>
    <p:sldId id="940" r:id="rId29"/>
    <p:sldId id="939" r:id="rId30"/>
    <p:sldId id="955" r:id="rId31"/>
    <p:sldId id="938" r:id="rId32"/>
    <p:sldId id="953" r:id="rId33"/>
    <p:sldId id="954" r:id="rId34"/>
    <p:sldId id="952" r:id="rId35"/>
    <p:sldId id="994" r:id="rId36"/>
    <p:sldId id="995" r:id="rId37"/>
    <p:sldId id="960" r:id="rId38"/>
    <p:sldId id="961" r:id="rId39"/>
    <p:sldId id="959" r:id="rId40"/>
    <p:sldId id="958" r:id="rId41"/>
    <p:sldId id="957" r:id="rId42"/>
    <p:sldId id="956" r:id="rId43"/>
    <p:sldId id="966" r:id="rId44"/>
    <p:sldId id="967" r:id="rId45"/>
    <p:sldId id="965" r:id="rId46"/>
    <p:sldId id="968" r:id="rId47"/>
    <p:sldId id="964" r:id="rId48"/>
    <p:sldId id="963" r:id="rId49"/>
    <p:sldId id="962" r:id="rId50"/>
    <p:sldId id="973" r:id="rId51"/>
    <p:sldId id="972" r:id="rId52"/>
    <p:sldId id="976" r:id="rId53"/>
    <p:sldId id="975" r:id="rId54"/>
    <p:sldId id="979" r:id="rId55"/>
    <p:sldId id="978" r:id="rId56"/>
    <p:sldId id="983" r:id="rId57"/>
    <p:sldId id="988" r:id="rId58"/>
    <p:sldId id="987" r:id="rId59"/>
    <p:sldId id="986" r:id="rId60"/>
    <p:sldId id="985" r:id="rId61"/>
    <p:sldId id="984" r:id="rId62"/>
    <p:sldId id="982" r:id="rId63"/>
    <p:sldId id="981" r:id="rId64"/>
    <p:sldId id="980" r:id="rId65"/>
    <p:sldId id="977" r:id="rId66"/>
    <p:sldId id="974" r:id="rId67"/>
    <p:sldId id="971" r:id="rId68"/>
    <p:sldId id="989" r:id="rId69"/>
    <p:sldId id="991" r:id="rId70"/>
    <p:sldId id="993" r:id="rId71"/>
    <p:sldId id="992" r:id="rId72"/>
    <p:sldId id="990" r:id="rId73"/>
    <p:sldId id="970" r:id="rId74"/>
    <p:sldId id="969" r:id="rId75"/>
    <p:sldId id="951" r:id="rId76"/>
    <p:sldId id="491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DB3"/>
    <a:srgbClr val="1A04BC"/>
    <a:srgbClr val="DCECE0"/>
    <a:srgbClr val="559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5" y="2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2021/10/11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124417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2021/10/11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377" y="2109026"/>
            <a:ext cx="6689770" cy="1319974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Intermediate SQL</a:t>
            </a:r>
          </a:p>
          <a:p>
            <a:r>
              <a:rPr kumimoji="1" lang="en-US" altLang="zh-CN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4</a:t>
            </a:r>
            <a:endParaRPr kumimoji="1" lang="zh-CN" altLang="en-US" sz="2800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AFCABA-F890-4C26-90F7-F3ECA405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FC788-9F31-4180-B268-667B0744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2482-2DA8-4A22-A951-8FD883DF2142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11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91153CA-CE47-4E8F-8C62-AFA39858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2288" y="6060233"/>
            <a:ext cx="533400" cy="2286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 dirty="0">
                <a:latin typeface="Times New Roman" panose="02020603050405020304" pitchFamily="18" charset="0"/>
              </a:rPr>
              <a:t>return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CB3327-CBC1-4A50-99B1-9999A4FB8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60" y="745048"/>
            <a:ext cx="11025168" cy="560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53E7121A-F43C-420D-ACD5-91D872B21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25" y="283383"/>
            <a:ext cx="39362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  <a:cs typeface="+mj-cs"/>
              </a:rPr>
              <a:t>SQL Server 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  <a:cs typeface="+mj-cs"/>
              </a:rPr>
              <a:t>类型转换</a:t>
            </a:r>
          </a:p>
        </p:txBody>
      </p:sp>
    </p:spTree>
    <p:extLst>
      <p:ext uri="{BB962C8B-B14F-4D97-AF65-F5344CB8AC3E}">
        <p14:creationId xmlns:p14="http://schemas.microsoft.com/office/powerpoint/2010/main" val="150831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23538-CBA3-4982-B8A6-689C133D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CAST/CONVERT for Data Type Transition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FBD283-DEC6-4B85-8EEC-E76A1301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8A0F-D3AC-42CC-83EF-9F262F1B2CE4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763C8B-BC9B-4D8E-B157-1304DF53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ACAD3D-FD61-46A5-8DF1-8E465DF8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47" y="856011"/>
            <a:ext cx="9024480" cy="56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1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AFCABA-F890-4C26-90F7-F3ECA405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FC788-9F31-4180-B268-667B0744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46752" y="5769561"/>
            <a:ext cx="882111" cy="365125"/>
          </a:xfrm>
        </p:spPr>
        <p:txBody>
          <a:bodyPr/>
          <a:lstStyle/>
          <a:p>
            <a:fld id="{0B142482-2DA8-4A22-A951-8FD883DF2142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11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91153CA-CE47-4E8F-8C62-AFA39858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2288" y="6060233"/>
            <a:ext cx="533400" cy="2286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 dirty="0">
                <a:latin typeface="Times New Roman" panose="02020603050405020304" pitchFamily="18" charset="0"/>
              </a:rPr>
              <a:t>return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82B834E-7FCE-409C-94DB-6C94FFD8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9" y="319667"/>
            <a:ext cx="5905500" cy="414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0E0E947A-1F72-47C2-B184-10A9D46C8899}"/>
              </a:ext>
            </a:extLst>
          </p:cNvPr>
          <p:cNvGrpSpPr>
            <a:grpSpLocks/>
          </p:cNvGrpSpPr>
          <p:nvPr/>
        </p:nvGrpSpPr>
        <p:grpSpPr bwMode="auto">
          <a:xfrm>
            <a:off x="5296438" y="3700463"/>
            <a:ext cx="6840538" cy="1044575"/>
            <a:chOff x="113" y="2160"/>
            <a:chExt cx="4785" cy="976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C5B0AA0-0A41-4A98-8328-BBEE84DA0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160"/>
              <a:ext cx="4630" cy="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CB849C3-FDB4-4E8A-93D5-FA70CB48C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835"/>
              <a:ext cx="4785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8A86ED28-4942-44CE-A244-8B752736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001" y="4729163"/>
            <a:ext cx="6770687" cy="182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Line 7">
            <a:extLst>
              <a:ext uri="{FF2B5EF4-FFF2-40B4-BE49-F238E27FC236}">
                <a16:creationId xmlns:a16="http://schemas.microsoft.com/office/drawing/2014/main" id="{01607E1D-B46E-4414-BA4E-FA15ACD7AF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69366" y="2847658"/>
            <a:ext cx="431800" cy="2159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9EC37E8D-6D99-47EE-86CF-A0963C6F2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529" y="2934970"/>
            <a:ext cx="2243137" cy="37623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chemeClr val="hlink"/>
                </a:solidFill>
              </a:rPr>
              <a:t>varchar, e.g. 350.00</a:t>
            </a: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492B7E7F-EDDB-4E51-90B5-D1992CBB4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3513" y="4708525"/>
            <a:ext cx="2160588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D1C0C710-A8A0-4551-BC3D-B15722C02E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265313" y="4708525"/>
            <a:ext cx="720725" cy="792163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89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103402-774E-4E57-92F1-018C5FB2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AF42C4-76A1-4016-ABDC-1B9F53A6C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418" y="6501081"/>
            <a:ext cx="1004923" cy="365125"/>
          </a:xfrm>
        </p:spPr>
        <p:txBody>
          <a:bodyPr/>
          <a:lstStyle/>
          <a:p>
            <a:fld id="{83119F2B-8D2D-405D-ADEA-8339F6A6EE30}" type="datetime1">
              <a:rPr lang="zh-CN" altLang="en-US" smtClean="0"/>
              <a:t>2021/10/11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53D381-AD02-4EA0-A910-119CC1771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5" y="8206"/>
            <a:ext cx="8388350" cy="345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2F8F9EC-1DB5-4A7A-98B0-EE7BFD7E4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53" y="3467369"/>
            <a:ext cx="8893175" cy="319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713A2293-03F1-434A-BBBA-8A8CBF1E9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290" y="3076844"/>
            <a:ext cx="719138" cy="360362"/>
          </a:xfrm>
          <a:prstGeom prst="wedgeRectCallout">
            <a:avLst>
              <a:gd name="adj1" fmla="val -105852"/>
              <a:gd name="adj2" fmla="val -104625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chemeClr val="hlink"/>
                </a:solidFill>
              </a:rPr>
              <a:t>float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328B342-0C84-41A7-BD55-41313C157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403" y="6115319"/>
            <a:ext cx="946150" cy="37623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chemeClr val="hlink"/>
                </a:solidFill>
              </a:rPr>
              <a:t>varchar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AF7E7A69-71A5-4387-90E7-9555E9D43A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90503" y="6043882"/>
            <a:ext cx="215900" cy="287337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52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435EA-9F64-451A-B0AE-9D05CC38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Default Values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A4331-9CD3-4DB8-818E-CE52E715E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dirty="0">
                <a:cs typeface="Times New Roman" pitchFamily="18" charset="0"/>
              </a:rPr>
              <a:t>create table </a:t>
            </a:r>
            <a:r>
              <a:rPr lang="en-US" altLang="zh-CN" i="1" dirty="0">
                <a:cs typeface="Times New Roman" pitchFamily="18" charset="0"/>
              </a:rPr>
              <a:t>student	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      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ID </a:t>
            </a:r>
            <a:r>
              <a:rPr lang="en-US" altLang="zh-CN" b="1" dirty="0">
                <a:cs typeface="Times New Roman" pitchFamily="18" charset="0"/>
              </a:rPr>
              <a:t>varchar </a:t>
            </a:r>
            <a:r>
              <a:rPr lang="en-US" altLang="zh-CN" dirty="0">
                <a:cs typeface="Times New Roman" pitchFamily="18" charset="0"/>
              </a:rPr>
              <a:t>(5),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</a:t>
            </a:r>
            <a:r>
              <a:rPr lang="en-US" altLang="zh-CN" i="1" dirty="0">
                <a:cs typeface="Times New Roman" pitchFamily="18" charset="0"/>
              </a:rPr>
              <a:t>name </a:t>
            </a:r>
            <a:r>
              <a:rPr lang="en-US" altLang="zh-CN" b="1" dirty="0">
                <a:cs typeface="Times New Roman" pitchFamily="18" charset="0"/>
              </a:rPr>
              <a:t>varchar </a:t>
            </a:r>
            <a:r>
              <a:rPr lang="en-US" altLang="zh-CN" dirty="0">
                <a:cs typeface="Times New Roman" pitchFamily="18" charset="0"/>
              </a:rPr>
              <a:t>(20) </a:t>
            </a:r>
            <a:r>
              <a:rPr lang="en-US" altLang="zh-CN" b="1" dirty="0">
                <a:cs typeface="Times New Roman" pitchFamily="18" charset="0"/>
              </a:rPr>
              <a:t>not null</a:t>
            </a:r>
            <a:r>
              <a:rPr lang="en-US" altLang="zh-CN" dirty="0">
                <a:cs typeface="Times New Roman" pitchFamily="18" charset="0"/>
              </a:rPr>
              <a:t>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varchar </a:t>
            </a:r>
            <a:r>
              <a:rPr lang="en-US" altLang="zh-CN" dirty="0">
                <a:cs typeface="Times New Roman" pitchFamily="18" charset="0"/>
              </a:rPr>
              <a:t>(20),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</a:t>
            </a:r>
            <a:r>
              <a:rPr lang="en-US" altLang="zh-CN" i="1" dirty="0" err="1">
                <a:cs typeface="Times New Roman" pitchFamily="18" charset="0"/>
              </a:rPr>
              <a:t>tot_cred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numeric </a:t>
            </a:r>
            <a:r>
              <a:rPr lang="en-US" altLang="zh-CN" dirty="0">
                <a:cs typeface="Times New Roman" pitchFamily="18" charset="0"/>
              </a:rPr>
              <a:t>(3,0) 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default 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0</a:t>
            </a:r>
            <a:r>
              <a:rPr lang="en-US" altLang="zh-CN" dirty="0">
                <a:cs typeface="Times New Roman" pitchFamily="18" charset="0"/>
              </a:rPr>
              <a:t>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</a:t>
            </a:r>
            <a:r>
              <a:rPr lang="en-US" altLang="zh-CN" b="1" dirty="0">
                <a:cs typeface="Times New Roman" pitchFamily="18" charset="0"/>
              </a:rPr>
              <a:t>primary key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ID</a:t>
            </a:r>
            <a:r>
              <a:rPr lang="en-US" altLang="zh-CN" dirty="0">
                <a:cs typeface="Times New Roman" pitchFamily="18" charset="0"/>
              </a:rPr>
              <a:t>))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b="1" dirty="0">
                <a:cs typeface="Times New Roman" pitchFamily="18" charset="0"/>
              </a:rPr>
              <a:t>      insert into </a:t>
            </a:r>
            <a:r>
              <a:rPr lang="en-US" altLang="zh-CN" i="1" dirty="0">
                <a:cs typeface="Times New Roman" pitchFamily="18" charset="0"/>
              </a:rPr>
              <a:t>student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              </a:t>
            </a:r>
            <a:r>
              <a:rPr lang="en-US" altLang="zh-CN" b="1" dirty="0">
                <a:cs typeface="Times New Roman" pitchFamily="18" charset="0"/>
              </a:rPr>
              <a:t>values</a:t>
            </a:r>
            <a:r>
              <a:rPr lang="en-US" altLang="zh-CN" dirty="0">
                <a:cs typeface="Times New Roman" pitchFamily="18" charset="0"/>
              </a:rPr>
              <a:t> (‘12789’, ‘Newman’, ‘</a:t>
            </a:r>
            <a:r>
              <a:rPr lang="en-US" altLang="zh-CN" dirty="0" err="1">
                <a:cs typeface="Times New Roman" pitchFamily="18" charset="0"/>
              </a:rPr>
              <a:t>Comp.Sci</a:t>
            </a:r>
            <a:r>
              <a:rPr lang="en-US" altLang="zh-CN" dirty="0">
                <a:cs typeface="Times New Roman" pitchFamily="18" charset="0"/>
              </a:rPr>
              <a:t>’)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9BC8E-FFBB-4A6A-8205-BF24EA74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92241-3F77-4019-87D7-30260BEF8CD3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761683-6A2F-4F89-96E6-D01C6BB8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E2B13F0-482B-44D4-AD4A-7B5B10A43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798" y="3679249"/>
            <a:ext cx="1093787" cy="4000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只有</a:t>
            </a:r>
            <a:r>
              <a:rPr lang="en-US" altLang="zh-CN" sz="2000" dirty="0"/>
              <a:t>3</a:t>
            </a:r>
            <a:r>
              <a:rPr lang="zh-CN" altLang="en-US" sz="2000" dirty="0"/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258049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FD9FF-A53C-44E5-A6F2-31CD775F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 Creation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9F668-C533-4273-8147-7C21CF18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b="1" dirty="0">
                <a:cs typeface="Times New Roman" panose="02020603050405020304" pitchFamily="18" charset="0"/>
              </a:rPr>
              <a:t>create table </a:t>
            </a:r>
            <a:r>
              <a:rPr lang="en-US" altLang="zh-CN" i="1" dirty="0">
                <a:cs typeface="Times New Roman" panose="02020603050405020304" pitchFamily="18" charset="0"/>
              </a:rPr>
              <a:t>student	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      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cs typeface="Times New Roman" panose="02020603050405020304" pitchFamily="18" charset="0"/>
              </a:rPr>
              <a:t>ID </a:t>
            </a:r>
            <a:r>
              <a:rPr lang="en-US" altLang="zh-CN" b="1" dirty="0">
                <a:cs typeface="Times New Roman" panose="02020603050405020304" pitchFamily="18" charset="0"/>
              </a:rPr>
              <a:t>varchar </a:t>
            </a:r>
            <a:r>
              <a:rPr lang="en-US" altLang="zh-CN" dirty="0">
                <a:cs typeface="Times New Roman" panose="02020603050405020304" pitchFamily="18" charset="0"/>
              </a:rPr>
              <a:t>(5),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      </a:t>
            </a:r>
            <a:r>
              <a:rPr lang="en-US" altLang="zh-CN" i="1" dirty="0">
                <a:cs typeface="Times New Roman" panose="02020603050405020304" pitchFamily="18" charset="0"/>
              </a:rPr>
              <a:t>name </a:t>
            </a:r>
            <a:r>
              <a:rPr lang="en-US" altLang="zh-CN" b="1" dirty="0">
                <a:cs typeface="Times New Roman" panose="02020603050405020304" pitchFamily="18" charset="0"/>
              </a:rPr>
              <a:t>varchar </a:t>
            </a:r>
            <a:r>
              <a:rPr lang="en-US" altLang="zh-CN" dirty="0">
                <a:cs typeface="Times New Roman" panose="02020603050405020304" pitchFamily="18" charset="0"/>
              </a:rPr>
              <a:t>(20) </a:t>
            </a:r>
            <a:r>
              <a:rPr lang="en-US" altLang="zh-CN" b="1" dirty="0">
                <a:cs typeface="Times New Roman" panose="02020603050405020304" pitchFamily="18" charset="0"/>
              </a:rPr>
              <a:t>not null</a:t>
            </a:r>
            <a:r>
              <a:rPr lang="en-US" altLang="zh-CN" dirty="0">
                <a:cs typeface="Times New Roman" panose="02020603050405020304" pitchFamily="18" charset="0"/>
              </a:rPr>
              <a:t>,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      </a:t>
            </a:r>
            <a:r>
              <a:rPr lang="en-US" altLang="zh-CN" i="1" dirty="0" err="1">
                <a:cs typeface="Times New Roman" panose="02020603050405020304" pitchFamily="18" charset="0"/>
              </a:rPr>
              <a:t>dept_name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varchar </a:t>
            </a:r>
            <a:r>
              <a:rPr lang="en-US" altLang="zh-CN" dirty="0">
                <a:cs typeface="Times New Roman" panose="02020603050405020304" pitchFamily="18" charset="0"/>
              </a:rPr>
              <a:t>(20),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      </a:t>
            </a:r>
            <a:r>
              <a:rPr lang="en-US" altLang="zh-CN" i="1" dirty="0" err="1">
                <a:cs typeface="Times New Roman" panose="02020603050405020304" pitchFamily="18" charset="0"/>
              </a:rPr>
              <a:t>tot_cred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numeric </a:t>
            </a:r>
            <a:r>
              <a:rPr lang="en-US" altLang="zh-CN" dirty="0">
                <a:cs typeface="Times New Roman" panose="02020603050405020304" pitchFamily="18" charset="0"/>
              </a:rPr>
              <a:t>(3,0) </a:t>
            </a:r>
            <a:r>
              <a:rPr lang="en-US" altLang="zh-CN" b="1" dirty="0">
                <a:cs typeface="Times New Roman" panose="02020603050405020304" pitchFamily="18" charset="0"/>
              </a:rPr>
              <a:t>default </a:t>
            </a:r>
            <a:r>
              <a:rPr lang="en-US" altLang="zh-CN" dirty="0">
                <a:cs typeface="Times New Roman" panose="02020603050405020304" pitchFamily="18" charset="0"/>
              </a:rPr>
              <a:t>0,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cs typeface="Times New Roman" panose="02020603050405020304" pitchFamily="18" charset="0"/>
              </a:rPr>
              <a:t>primary key 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cs typeface="Times New Roman" panose="02020603050405020304" pitchFamily="18" charset="0"/>
              </a:rPr>
              <a:t>ID</a:t>
            </a:r>
            <a:r>
              <a:rPr lang="en-US" altLang="zh-CN" dirty="0">
                <a:cs typeface="Times New Roman" panose="02020603050405020304" pitchFamily="18" charset="0"/>
              </a:rPr>
              <a:t>))</a:t>
            </a:r>
          </a:p>
          <a:p>
            <a:r>
              <a:rPr lang="en-US" altLang="zh-CN" b="1" dirty="0">
                <a:cs typeface="Times New Roman" panose="02020603050405020304" pitchFamily="18" charset="0"/>
              </a:rPr>
              <a:t>create index </a:t>
            </a:r>
            <a:r>
              <a:rPr lang="en-US" altLang="zh-CN" i="1" dirty="0" err="1">
                <a:cs typeface="Times New Roman" panose="02020603050405020304" pitchFamily="18" charset="0"/>
              </a:rPr>
              <a:t>studentID_index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on </a:t>
            </a:r>
            <a:r>
              <a:rPr lang="en-US" altLang="zh-CN" i="1" dirty="0">
                <a:cs typeface="Times New Roman" panose="02020603050405020304" pitchFamily="18" charset="0"/>
              </a:rPr>
              <a:t>student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cs typeface="Times New Roman" panose="02020603050405020304" pitchFamily="18" charset="0"/>
              </a:rPr>
              <a:t>ID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Indices are data structures used to speed up access to records with specified values for index attributes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e.g. </a:t>
            </a:r>
            <a:r>
              <a:rPr lang="en-US" altLang="zh-CN" b="1" dirty="0">
                <a:cs typeface="Times New Roman" panose="02020603050405020304" pitchFamily="18" charset="0"/>
              </a:rPr>
              <a:t>select * </a:t>
            </a:r>
            <a:br>
              <a:rPr lang="en-US" altLang="zh-CN" b="1" dirty="0">
                <a:cs typeface="Times New Roman" panose="02020603050405020304" pitchFamily="18" charset="0"/>
              </a:rPr>
            </a:br>
            <a:r>
              <a:rPr lang="en-US" altLang="zh-CN" b="1" dirty="0">
                <a:cs typeface="Times New Roman" panose="02020603050405020304" pitchFamily="18" charset="0"/>
              </a:rPr>
              <a:t>       from 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cs typeface="Times New Roman" panose="02020603050405020304" pitchFamily="18" charset="0"/>
              </a:rPr>
              <a:t>student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cs typeface="Times New Roman" panose="02020603050405020304" pitchFamily="18" charset="0"/>
              </a:rPr>
              <a:t>where </a:t>
            </a:r>
            <a:r>
              <a:rPr lang="en-US" altLang="zh-CN" i="1" dirty="0">
                <a:cs typeface="Times New Roman" panose="02020603050405020304" pitchFamily="18" charset="0"/>
              </a:rPr>
              <a:t> ID = </a:t>
            </a:r>
            <a:r>
              <a:rPr lang="en-US" altLang="zh-CN" dirty="0">
                <a:cs typeface="Times New Roman" panose="02020603050405020304" pitchFamily="18" charset="0"/>
              </a:rPr>
              <a:t>‘12345’</a:t>
            </a:r>
          </a:p>
          <a:p>
            <a:pPr lvl="1">
              <a:buFont typeface="Monotype Sorts" charset="2"/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can be executed by using the index to find the required record, without looking at all records of </a:t>
            </a:r>
            <a:r>
              <a:rPr lang="en-US" altLang="zh-CN" i="1" dirty="0">
                <a:cs typeface="Times New Roman" panose="02020603050405020304" pitchFamily="18" charset="0"/>
              </a:rPr>
              <a:t>student</a:t>
            </a:r>
          </a:p>
          <a:p>
            <a:pPr lvl="1">
              <a:buFont typeface="Monotype Sorts" charset="2"/>
              <a:buNone/>
            </a:pPr>
            <a:r>
              <a:rPr lang="en-US" altLang="zh-CN" i="1" dirty="0">
                <a:cs typeface="Times New Roman" panose="02020603050405020304" pitchFamily="18" charset="0"/>
              </a:rPr>
              <a:t>More on indices in Chapter 11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6D283-1C10-4854-9930-238D30084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2606-1663-4BE9-A7CF-19EE798EAF0C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713482-DC44-419F-8104-D6A0CBF4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485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CEAE2-1A4F-4482-B63F-1120D36D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Schemas, Catalogs, and Environments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F6EFE4-44B7-46F8-A3A6-705D5582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/>
              <a:t>How to name the relations in DB, or how to specify the names of the relations in DB</a:t>
            </a:r>
          </a:p>
          <a:p>
            <a:pPr eaLnBrk="1" hangingPunct="1"/>
            <a:r>
              <a:rPr lang="en-US" altLang="zh-CN" dirty="0"/>
              <a:t>The three-level hierarchy for naming relations</a:t>
            </a:r>
          </a:p>
          <a:p>
            <a:pPr lvl="1" eaLnBrk="1" hangingPunct="1"/>
            <a:r>
              <a:rPr lang="en-US" altLang="zh-CN" dirty="0"/>
              <a:t>  </a:t>
            </a:r>
            <a:r>
              <a:rPr lang="en-US" altLang="zh-CN" b="1" dirty="0"/>
              <a:t>catalogs</a:t>
            </a:r>
            <a:r>
              <a:rPr lang="zh-CN" altLang="en-US" b="1" dirty="0"/>
              <a:t>（全文目录）</a:t>
            </a:r>
            <a:r>
              <a:rPr lang="en-US" altLang="zh-CN" dirty="0"/>
              <a:t>, each of which can contain </a:t>
            </a:r>
            <a:r>
              <a:rPr lang="en-US" altLang="zh-CN" b="1" dirty="0"/>
              <a:t>schemas</a:t>
            </a:r>
            <a:r>
              <a:rPr lang="en-US" altLang="zh-CN" dirty="0"/>
              <a:t>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b="1" dirty="0"/>
              <a:t>     </a:t>
            </a:r>
            <a:r>
              <a:rPr lang="en-US" altLang="zh-CN" dirty="0"/>
              <a:t>The</a:t>
            </a:r>
            <a:r>
              <a:rPr lang="en-US" altLang="zh-CN" b="1" dirty="0"/>
              <a:t> catalog </a:t>
            </a:r>
            <a:r>
              <a:rPr lang="en-US" altLang="zh-CN" dirty="0"/>
              <a:t>is also called</a:t>
            </a:r>
            <a:r>
              <a:rPr lang="en-US" altLang="zh-CN" b="1" dirty="0"/>
              <a:t> database</a:t>
            </a:r>
          </a:p>
          <a:p>
            <a:pPr lvl="1" eaLnBrk="1" hangingPunct="1"/>
            <a:r>
              <a:rPr lang="en-US" altLang="zh-CN" dirty="0"/>
              <a:t> </a:t>
            </a:r>
            <a:r>
              <a:rPr lang="en-US" altLang="zh-CN" b="1" dirty="0"/>
              <a:t>schemas</a:t>
            </a:r>
            <a:r>
              <a:rPr lang="zh-CN" altLang="en-US" b="1" dirty="0"/>
              <a:t>（架构）</a:t>
            </a:r>
            <a:r>
              <a:rPr lang="en-US" altLang="zh-CN" dirty="0"/>
              <a:t>, in which the relations and views are stored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   the </a:t>
            </a:r>
            <a:r>
              <a:rPr lang="en-US" altLang="zh-CN" b="1" dirty="0"/>
              <a:t>Schema</a:t>
            </a:r>
            <a:r>
              <a:rPr lang="en-US" altLang="zh-CN" dirty="0"/>
              <a:t> object represents an ownership context for a Microsoft SQL Server database object. 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 relations and views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    e.g. a three-part name for the relation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               </a:t>
            </a:r>
            <a:r>
              <a:rPr lang="en-US" altLang="zh-CN" b="1" dirty="0"/>
              <a:t>catalog5</a:t>
            </a:r>
            <a:r>
              <a:rPr lang="en-US" altLang="zh-CN" dirty="0"/>
              <a:t>.</a:t>
            </a:r>
            <a:r>
              <a:rPr lang="en-US" altLang="zh-CN" b="1" dirty="0"/>
              <a:t>bank_schema</a:t>
            </a:r>
            <a:r>
              <a:rPr lang="en-US" altLang="zh-CN" dirty="0"/>
              <a:t>.</a:t>
            </a:r>
            <a:r>
              <a:rPr lang="en-US" altLang="zh-CN" b="1" dirty="0"/>
              <a:t>account</a:t>
            </a:r>
          </a:p>
          <a:p>
            <a:endParaRPr lang="en-US" altLang="zh-CN" dirty="0"/>
          </a:p>
          <a:p>
            <a:r>
              <a:rPr lang="en-US" altLang="zh-CN" dirty="0"/>
              <a:t>SQL environments, including </a:t>
            </a:r>
          </a:p>
          <a:p>
            <a:pPr lvl="1"/>
            <a:r>
              <a:rPr lang="en-US" altLang="zh-CN" dirty="0"/>
              <a:t> connection, catalog, schema, user identifier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DD5F0E-9EEC-406B-85F5-74EF28AA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3D20-6530-420A-885F-4BF17A3CBC24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53619E-36D2-4171-BC48-6BD37354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AA0103D-5ECA-4B45-8732-BE7BF12E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997" y="3528446"/>
            <a:ext cx="3798730" cy="3116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9">
            <a:extLst>
              <a:ext uri="{FF2B5EF4-FFF2-40B4-BE49-F238E27FC236}">
                <a16:creationId xmlns:a16="http://schemas.microsoft.com/office/drawing/2014/main" id="{469B447A-C3CB-4ADF-B1F3-33498C858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32789" y="4755002"/>
            <a:ext cx="1911162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85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6B9E4-EE12-434A-87E1-43F4F403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Schemas, Catalogs, and Environments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F4912-09EC-4200-BAFA-25676A5B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44F946-039F-42FE-9830-28D790A4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DD34-71AF-45C8-9901-2F0988933840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96911-AD81-4187-A368-65B3D343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C5FA6A8-5D1A-4374-BC79-8E8BD796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13" y="1183790"/>
            <a:ext cx="233362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5">
            <a:extLst>
              <a:ext uri="{FF2B5EF4-FFF2-40B4-BE49-F238E27FC236}">
                <a16:creationId xmlns:a16="http://schemas.microsoft.com/office/drawing/2014/main" id="{CA56008A-5E66-4733-8B2D-A803E218D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75" y="3055452"/>
            <a:ext cx="1008063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65CCC2BC-952E-4913-8299-926D8C69F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06538" y="1326665"/>
            <a:ext cx="1008062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344AE2E-E61F-4471-88C5-E0298FCDC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138" y="4207977"/>
            <a:ext cx="1116012" cy="360363"/>
          </a:xfrm>
          <a:prstGeom prst="wedgeRectCallout">
            <a:avLst>
              <a:gd name="adj1" fmla="val -42889"/>
              <a:gd name="adj2" fmla="val -370704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/>
              <a:t>右键属性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2655E1F1-0031-4B6F-9CDE-1641506F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38" y="886927"/>
            <a:ext cx="6516687" cy="483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Line 9">
            <a:extLst>
              <a:ext uri="{FF2B5EF4-FFF2-40B4-BE49-F238E27FC236}">
                <a16:creationId xmlns:a16="http://schemas.microsoft.com/office/drawing/2014/main" id="{F9273CAA-EB44-4916-8D01-D3A6F55FEF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5538" y="3703152"/>
            <a:ext cx="381635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A9422A35-CB10-413A-B9EC-FFD53ACEA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5538" y="4639777"/>
            <a:ext cx="3313112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9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8ACBD-6E15-41F7-B316-BC7EAED4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anose="02020603050405020304" pitchFamily="18" charset="0"/>
              </a:rPr>
              <a:t>4.1 Joined Expressions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C2D95-3C3E-43F0-ACB9-240528D16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Join operations</a:t>
            </a:r>
            <a:r>
              <a:rPr lang="en-US" altLang="zh-CN" dirty="0">
                <a:cs typeface="Times New Roman" panose="02020603050405020304" pitchFamily="18" charset="0"/>
              </a:rPr>
              <a:t> take two relations and return as a result another relation.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A </a:t>
            </a:r>
            <a:r>
              <a:rPr lang="en-US" altLang="zh-CN" b="1" i="1" dirty="0">
                <a:cs typeface="Times New Roman" panose="02020603050405020304" pitchFamily="18" charset="0"/>
              </a:rPr>
              <a:t>join</a:t>
            </a:r>
            <a:r>
              <a:rPr lang="en-US" altLang="zh-CN" dirty="0">
                <a:cs typeface="Times New Roman" panose="02020603050405020304" pitchFamily="18" charset="0"/>
              </a:rPr>
              <a:t>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The </a:t>
            </a:r>
            <a:r>
              <a:rPr lang="en-US" altLang="zh-CN" b="1" i="1" dirty="0">
                <a:cs typeface="Times New Roman" panose="02020603050405020304" pitchFamily="18" charset="0"/>
              </a:rPr>
              <a:t>join</a:t>
            </a:r>
            <a:r>
              <a:rPr lang="en-US" altLang="zh-CN" dirty="0">
                <a:cs typeface="Times New Roman" panose="02020603050405020304" pitchFamily="18" charset="0"/>
              </a:rPr>
              <a:t> operations are typically used as subquery expressions in the </a:t>
            </a:r>
            <a:r>
              <a:rPr lang="en-US" altLang="zh-CN" b="1" i="1" dirty="0">
                <a:cs typeface="Times New Roman" panose="02020603050405020304" pitchFamily="18" charset="0"/>
              </a:rPr>
              <a:t>from</a:t>
            </a: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clause</a:t>
            </a:r>
          </a:p>
          <a:p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Join condition</a:t>
            </a:r>
            <a:r>
              <a:rPr lang="en-US" altLang="zh-CN" dirty="0">
                <a:cs typeface="Times New Roman" panose="02020603050405020304" pitchFamily="18" charset="0"/>
              </a:rPr>
              <a:t> – defines which tuples in the two relations match, and what attributes are present in the result of the join.</a:t>
            </a:r>
          </a:p>
          <a:p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Join type</a:t>
            </a:r>
            <a:r>
              <a:rPr lang="en-US" altLang="zh-CN" dirty="0">
                <a:cs typeface="Times New Roman" panose="02020603050405020304" pitchFamily="18" charset="0"/>
              </a:rPr>
              <a:t> – defines how tuples in each relation that do not match any tuple in the other relation (based on the join condition) are treated.</a:t>
            </a:r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9A1E3-4C4E-4D21-9AE9-34EFFBEA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6828-B910-4272-96B8-B6B91452BB94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194C70-A91D-433E-8BDC-3E398C99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B661DF0-B257-4705-BFEE-8BBFEE17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32004" r="375" b="31503"/>
          <a:stretch>
            <a:fillRect/>
          </a:stretch>
        </p:blipFill>
        <p:spPr bwMode="auto">
          <a:xfrm>
            <a:off x="2418766" y="4622372"/>
            <a:ext cx="7256413" cy="20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2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1934-7DF0-4B35-B186-636FF9E2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 Join operations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8A04E-E434-43F9-B040-BCC43219C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4774854" cy="5813231"/>
          </a:xfrm>
        </p:spPr>
        <p:txBody>
          <a:bodyPr/>
          <a:lstStyle/>
          <a:p>
            <a:r>
              <a:rPr lang="en-US" altLang="zh-CN" dirty="0"/>
              <a:t>For the following two relations</a:t>
            </a:r>
            <a:endParaRPr lang="zh-CN" altLang="en-US" dirty="0"/>
          </a:p>
          <a:p>
            <a:pPr lvl="1"/>
            <a:r>
              <a:rPr lang="en-US" altLang="zh-CN" i="1" dirty="0"/>
              <a:t>course</a:t>
            </a:r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r>
              <a:rPr lang="en-US" altLang="zh-CN" i="1" dirty="0" err="1"/>
              <a:t>prereq</a:t>
            </a:r>
            <a:endParaRPr lang="en-US" altLang="zh-CN" i="1" dirty="0"/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AEF3C6-5DCB-4F7C-840C-B9AF51B1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4BA8-3F5B-49F5-86D5-0DAE6CE20D79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8881A4-8B59-4321-8AE6-510C0AD1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12D594F1-055C-4DCD-BD2F-CC5E52C59FD2}"/>
              </a:ext>
            </a:extLst>
          </p:cNvPr>
          <p:cNvGrpSpPr>
            <a:grpSpLocks/>
          </p:cNvGrpSpPr>
          <p:nvPr/>
        </p:nvGrpSpPr>
        <p:grpSpPr bwMode="auto">
          <a:xfrm>
            <a:off x="256417" y="1659153"/>
            <a:ext cx="4641850" cy="3403600"/>
            <a:chOff x="1730375" y="1739900"/>
            <a:chExt cx="4641850" cy="3403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3713B6-11AD-491B-8277-0729F7064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925" y="1739900"/>
              <a:ext cx="4329113" cy="1198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93166E-6C20-44C5-933F-0B6549007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088" y="3744913"/>
              <a:ext cx="2598737" cy="1385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33FFDAB9-5306-41E7-9EDF-B57572192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313" y="4221163"/>
              <a:ext cx="2808287" cy="51435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8306B9AD-3962-43EC-B6A8-6E22F034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150" y="2133600"/>
              <a:ext cx="4537075" cy="512763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椭圆 2">
              <a:extLst>
                <a:ext uri="{FF2B5EF4-FFF2-40B4-BE49-F238E27FC236}">
                  <a16:creationId xmlns:a16="http://schemas.microsoft.com/office/drawing/2014/main" id="{BCDD70DF-F663-45F4-AAF6-0818EE56F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375" y="2646363"/>
              <a:ext cx="1296988" cy="36036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椭圆 10">
              <a:extLst>
                <a:ext uri="{FF2B5EF4-FFF2-40B4-BE49-F238E27FC236}">
                  <a16:creationId xmlns:a16="http://schemas.microsoft.com/office/drawing/2014/main" id="{21C83F8B-4D46-4B05-B7EA-7F9104B56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313" y="4783138"/>
              <a:ext cx="1296987" cy="36036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DD67D080-5715-4BF5-8B9B-23AF111AD06D}"/>
              </a:ext>
            </a:extLst>
          </p:cNvPr>
          <p:cNvSpPr txBox="1">
            <a:spLocks noChangeArrowheads="1"/>
          </p:cNvSpPr>
          <p:nvPr/>
        </p:nvSpPr>
        <p:spPr>
          <a:xfrm>
            <a:off x="5077991" y="772633"/>
            <a:ext cx="6966039" cy="272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cs typeface="Times New Roman" pitchFamily="18" charset="0"/>
              </a:rPr>
              <a:t>select</a:t>
            </a:r>
            <a:r>
              <a:rPr lang="en-US" altLang="zh-CN" i="1" dirty="0">
                <a:cs typeface="Times New Roman" pitchFamily="18" charset="0"/>
              </a:rPr>
              <a:t> *             /*</a:t>
            </a:r>
            <a:r>
              <a:rPr lang="en-US" altLang="zh-CN" dirty="0">
                <a:cs typeface="Times New Roman" pitchFamily="18" charset="0"/>
              </a:rPr>
              <a:t>SQL Server</a:t>
            </a:r>
            <a:r>
              <a:rPr lang="zh-CN" altLang="en-US" dirty="0">
                <a:cs typeface="Times New Roman" pitchFamily="18" charset="0"/>
              </a:rPr>
              <a:t>似乎不支持</a:t>
            </a:r>
            <a:r>
              <a:rPr lang="en-US" altLang="zh-CN" dirty="0">
                <a:cs typeface="Times New Roman" pitchFamily="18" charset="0"/>
              </a:rPr>
              <a:t>natural join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</a:t>
            </a: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i="1" dirty="0">
                <a:cs typeface="Times New Roman" pitchFamily="18" charset="0"/>
              </a:rPr>
              <a:t>course </a:t>
            </a:r>
            <a:r>
              <a:rPr lang="en-US" altLang="zh-CN" b="1" dirty="0">
                <a:cs typeface="Times New Roman" pitchFamily="18" charset="0"/>
              </a:rPr>
              <a:t>natural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join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prereq</a:t>
            </a:r>
            <a:endParaRPr lang="en-US" altLang="zh-CN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b="1" dirty="0">
                <a:cs typeface="Times New Roman" pitchFamily="18" charset="0"/>
              </a:rPr>
              <a:t>select</a:t>
            </a:r>
            <a:r>
              <a:rPr lang="en-US" altLang="zh-CN" i="1" dirty="0">
                <a:cs typeface="Times New Roman" pitchFamily="18" charset="0"/>
              </a:rPr>
              <a:t> *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</a:t>
            </a: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i="1" dirty="0">
                <a:cs typeface="Times New Roman" pitchFamily="18" charset="0"/>
              </a:rPr>
              <a:t>course </a:t>
            </a:r>
            <a:r>
              <a:rPr lang="en-US" altLang="zh-CN" b="1" dirty="0">
                <a:cs typeface="Times New Roman" pitchFamily="18" charset="0"/>
              </a:rPr>
              <a:t>join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prereq</a:t>
            </a:r>
            <a:r>
              <a:rPr lang="en-US" altLang="zh-CN" i="1" dirty="0">
                <a:cs typeface="Times New Roman" pitchFamily="18" charset="0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             on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course.course_id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=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prereq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.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course_id</a:t>
            </a:r>
            <a:endParaRPr lang="en-US" altLang="zh-CN" i="1" dirty="0">
              <a:solidFill>
                <a:srgbClr val="FF0000"/>
              </a:solidFill>
              <a:cs typeface="Times New Roman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i="1" dirty="0">
              <a:solidFill>
                <a:srgbClr val="FF0000"/>
              </a:solidFill>
              <a:cs typeface="Times New Roman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i="1" dirty="0">
              <a:solidFill>
                <a:srgbClr val="FF0000"/>
              </a:solidFill>
              <a:cs typeface="Times New Roman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i="1" dirty="0">
              <a:solidFill>
                <a:srgbClr val="FF0000"/>
              </a:solidFill>
              <a:cs typeface="Times New Roman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i="1" dirty="0">
              <a:solidFill>
                <a:srgbClr val="FF0000"/>
              </a:solidFill>
              <a:cs typeface="Times New Roman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i="1" dirty="0">
              <a:solidFill>
                <a:srgbClr val="FF0000"/>
              </a:solidFill>
              <a:cs typeface="Times New Roman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i="1" dirty="0">
              <a:solidFill>
                <a:srgbClr val="FF0000"/>
              </a:solidFill>
              <a:cs typeface="Times New Roman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" name="组合 3">
            <a:extLst>
              <a:ext uri="{FF2B5EF4-FFF2-40B4-BE49-F238E27FC236}">
                <a16:creationId xmlns:a16="http://schemas.microsoft.com/office/drawing/2014/main" id="{4D279F95-CFD4-4893-AFA0-47AF54F874E9}"/>
              </a:ext>
            </a:extLst>
          </p:cNvPr>
          <p:cNvGrpSpPr>
            <a:grpSpLocks/>
          </p:cNvGrpSpPr>
          <p:nvPr/>
        </p:nvGrpSpPr>
        <p:grpSpPr bwMode="auto">
          <a:xfrm>
            <a:off x="5508567" y="3086640"/>
            <a:ext cx="5793162" cy="1393790"/>
            <a:chOff x="962359" y="2492896"/>
            <a:chExt cx="5452852" cy="1198563"/>
          </a:xfrm>
        </p:grpSpPr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8999B63D-6211-4AE1-8FDA-E3D476461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733" y="2492896"/>
              <a:ext cx="2247478" cy="1198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E5C021F-9566-4E3B-B8BD-D1F68683B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359" y="2492896"/>
              <a:ext cx="4329113" cy="1198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0">
              <a:extLst>
                <a:ext uri="{FF2B5EF4-FFF2-40B4-BE49-F238E27FC236}">
                  <a16:creationId xmlns:a16="http://schemas.microsoft.com/office/drawing/2014/main" id="{29941448-8599-4FEA-AA3A-2AC7E5CCB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197" y="3428999"/>
              <a:ext cx="5371602" cy="26245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0766DF2-2EB5-48CB-BE3E-E42058D7D8F1}"/>
              </a:ext>
            </a:extLst>
          </p:cNvPr>
          <p:cNvSpPr/>
          <p:nvPr/>
        </p:nvSpPr>
        <p:spPr>
          <a:xfrm>
            <a:off x="4851189" y="4858701"/>
            <a:ext cx="7176653" cy="1528061"/>
          </a:xfrm>
          <a:prstGeom prst="roundRect">
            <a:avLst>
              <a:gd name="adj" fmla="val 97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>
              <a:spcBef>
                <a:spcPct val="35000"/>
              </a:spcBef>
              <a:buClr>
                <a:schemeClr val="tx2"/>
              </a:buClr>
            </a:pP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Observe that, </a:t>
            </a:r>
            <a:r>
              <a:rPr lang="en-US" altLang="zh-C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course </a:t>
            </a:r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natural join </a:t>
            </a:r>
            <a:r>
              <a:rPr lang="en-US" altLang="zh-C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prereq</a:t>
            </a:r>
            <a:r>
              <a:rPr lang="en-US" altLang="zh-C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on </a:t>
            </a:r>
            <a:r>
              <a:rPr lang="en-US" altLang="zh-C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course_id</a:t>
            </a:r>
            <a:endParaRPr lang="en-US" altLang="zh-CN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         </a:t>
            </a:r>
            <a:r>
              <a:rPr lang="en-US" altLang="zh-CN" sz="2400" i="1" dirty="0" err="1">
                <a:solidFill>
                  <a:schemeClr val="tx1"/>
                </a:solidFill>
                <a:cs typeface="Times New Roman" panose="02020603050405020304" pitchFamily="18" charset="0"/>
              </a:rPr>
              <a:t>prereq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information is missing for </a:t>
            </a:r>
            <a:r>
              <a:rPr lang="en-US" altLang="zh-C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CS-315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and </a:t>
            </a:r>
          </a:p>
          <a:p>
            <a:pPr eaLnBrk="1" hangingPunct="1"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         </a:t>
            </a:r>
            <a:r>
              <a:rPr lang="en-US" altLang="zh-C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course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information is missing  for  </a:t>
            </a:r>
            <a:r>
              <a:rPr lang="en-US" altLang="zh-C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CS-437</a:t>
            </a:r>
          </a:p>
        </p:txBody>
      </p:sp>
    </p:spTree>
    <p:extLst>
      <p:ext uri="{BB962C8B-B14F-4D97-AF65-F5344CB8AC3E}">
        <p14:creationId xmlns:p14="http://schemas.microsoft.com/office/powerpoint/2010/main" val="970549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Join  Expressions</a:t>
            </a:r>
          </a:p>
          <a:p>
            <a:endParaRPr lang="en-US" altLang="zh-CN" dirty="0"/>
          </a:p>
          <a:p>
            <a:r>
              <a:rPr lang="en-US" altLang="zh-CN" dirty="0"/>
              <a:t>Views</a:t>
            </a:r>
          </a:p>
          <a:p>
            <a:endParaRPr lang="en-US" altLang="zh-CN" dirty="0"/>
          </a:p>
          <a:p>
            <a:r>
              <a:rPr lang="en-US" altLang="zh-CN" dirty="0"/>
              <a:t>Transactions</a:t>
            </a:r>
          </a:p>
          <a:p>
            <a:endParaRPr lang="en-US" altLang="zh-CN" dirty="0"/>
          </a:p>
          <a:p>
            <a:r>
              <a:rPr lang="en-US" altLang="zh-CN" dirty="0"/>
              <a:t>Integrity Constraints</a:t>
            </a:r>
          </a:p>
          <a:p>
            <a:endParaRPr lang="en-US" altLang="zh-CN" dirty="0"/>
          </a:p>
          <a:p>
            <a:r>
              <a:rPr lang="en-US" altLang="zh-CN" dirty="0"/>
              <a:t>SQL Data Types and Schemas</a:t>
            </a:r>
          </a:p>
          <a:p>
            <a:endParaRPr lang="en-US" altLang="zh-CN" dirty="0"/>
          </a:p>
          <a:p>
            <a:r>
              <a:rPr lang="en-US" altLang="zh-CN" dirty="0"/>
              <a:t>Authorization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F015-452B-48EC-A252-9A7C58735969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6" name="标注: 弯曲线形(带强调线) 5">
            <a:extLst>
              <a:ext uri="{FF2B5EF4-FFF2-40B4-BE49-F238E27FC236}">
                <a16:creationId xmlns:a16="http://schemas.microsoft.com/office/drawing/2014/main" id="{D8EF590C-864F-42E3-AD8C-1BC34CC1D558}"/>
              </a:ext>
            </a:extLst>
          </p:cNvPr>
          <p:cNvSpPr/>
          <p:nvPr/>
        </p:nvSpPr>
        <p:spPr>
          <a:xfrm>
            <a:off x="4955246" y="811492"/>
            <a:ext cx="3504386" cy="298322"/>
          </a:xfrm>
          <a:prstGeom prst="accentCallout2">
            <a:avLst>
              <a:gd name="adj1" fmla="val 18750"/>
              <a:gd name="adj2" fmla="val -8333"/>
              <a:gd name="adj3" fmla="val 6110"/>
              <a:gd name="adj4" fmla="val -35228"/>
              <a:gd name="adj5" fmla="val 87674"/>
              <a:gd name="adj6" fmla="val -6429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</a:rPr>
              <a:t>ioin</a:t>
            </a:r>
            <a:r>
              <a:rPr lang="en-US" altLang="zh-CN" sz="1600" dirty="0">
                <a:solidFill>
                  <a:schemeClr val="tx1"/>
                </a:solidFill>
              </a:rPr>
              <a:t>-based multi-table </a:t>
            </a:r>
            <a:r>
              <a:rPr lang="en-US" altLang="zh-CN" sz="1600" b="1" dirty="0">
                <a:solidFill>
                  <a:schemeClr val="tx1"/>
                </a:solidFill>
              </a:rPr>
              <a:t>select</a:t>
            </a:r>
            <a:r>
              <a:rPr lang="en-US" altLang="zh-CN" sz="1600" dirty="0">
                <a:solidFill>
                  <a:schemeClr val="tx1"/>
                </a:solidFill>
              </a:rPr>
              <a:t> 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标注: 弯曲线形(带强调线) 8">
            <a:extLst>
              <a:ext uri="{FF2B5EF4-FFF2-40B4-BE49-F238E27FC236}">
                <a16:creationId xmlns:a16="http://schemas.microsoft.com/office/drawing/2014/main" id="{E1AD429B-857E-46EC-BF9B-20078CB769E8}"/>
              </a:ext>
            </a:extLst>
          </p:cNvPr>
          <p:cNvSpPr/>
          <p:nvPr/>
        </p:nvSpPr>
        <p:spPr>
          <a:xfrm>
            <a:off x="3045600" y="1644211"/>
            <a:ext cx="4969212" cy="472107"/>
          </a:xfrm>
          <a:prstGeom prst="accentCallout2">
            <a:avLst>
              <a:gd name="adj1" fmla="val 18750"/>
              <a:gd name="adj2" fmla="val -8333"/>
              <a:gd name="adj3" fmla="val 8766"/>
              <a:gd name="adj4" fmla="val -18564"/>
              <a:gd name="adj5" fmla="val 61051"/>
              <a:gd name="adj6" fmla="val -344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Virtual table query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标注: 弯曲线形(带强调线) 9">
            <a:extLst>
              <a:ext uri="{FF2B5EF4-FFF2-40B4-BE49-F238E27FC236}">
                <a16:creationId xmlns:a16="http://schemas.microsoft.com/office/drawing/2014/main" id="{DB3A66EC-25EB-4FBB-A018-F7C48F166DC4}"/>
              </a:ext>
            </a:extLst>
          </p:cNvPr>
          <p:cNvSpPr/>
          <p:nvPr/>
        </p:nvSpPr>
        <p:spPr>
          <a:xfrm>
            <a:off x="4955246" y="3272204"/>
            <a:ext cx="4330951" cy="612648"/>
          </a:xfrm>
          <a:prstGeom prst="accentCallout2">
            <a:avLst>
              <a:gd name="adj1" fmla="val 18750"/>
              <a:gd name="adj2" fmla="val -8333"/>
              <a:gd name="adj3" fmla="val 11057"/>
              <a:gd name="adj4" fmla="val -22979"/>
              <a:gd name="adj5" fmla="val 64299"/>
              <a:gd name="adj6" fmla="val -4228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foreign key/referential Integrity, check, assertion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标注: 弯曲线形(带强调线) 11">
            <a:extLst>
              <a:ext uri="{FF2B5EF4-FFF2-40B4-BE49-F238E27FC236}">
                <a16:creationId xmlns:a16="http://schemas.microsoft.com/office/drawing/2014/main" id="{E6A654CF-4975-4081-89BC-109536057724}"/>
              </a:ext>
            </a:extLst>
          </p:cNvPr>
          <p:cNvSpPr/>
          <p:nvPr/>
        </p:nvSpPr>
        <p:spPr>
          <a:xfrm>
            <a:off x="4463679" y="5213789"/>
            <a:ext cx="4330952" cy="612648"/>
          </a:xfrm>
          <a:prstGeom prst="accentCallout2">
            <a:avLst>
              <a:gd name="adj1" fmla="val 18750"/>
              <a:gd name="adj2" fmla="val -8333"/>
              <a:gd name="adj3" fmla="val 1824"/>
              <a:gd name="adj4" fmla="val -25373"/>
              <a:gd name="adj5" fmla="val 35274"/>
              <a:gd name="adj6" fmla="val -4761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</a:rPr>
              <a:t>grant,revoke</a:t>
            </a:r>
            <a:endParaRPr lang="zh-CN" altLang="en-US" sz="1600" b="1" dirty="0">
              <a:solidFill>
                <a:srgbClr val="1A04BC"/>
              </a:solidFill>
            </a:endParaRPr>
          </a:p>
        </p:txBody>
      </p:sp>
      <p:sp>
        <p:nvSpPr>
          <p:cNvPr id="11" name="标注: 弯曲线形(带强调线) 10">
            <a:extLst>
              <a:ext uri="{FF2B5EF4-FFF2-40B4-BE49-F238E27FC236}">
                <a16:creationId xmlns:a16="http://schemas.microsoft.com/office/drawing/2014/main" id="{5182610C-90A2-4EA5-90F0-5DD9D203E4F6}"/>
              </a:ext>
            </a:extLst>
          </p:cNvPr>
          <p:cNvSpPr/>
          <p:nvPr/>
        </p:nvSpPr>
        <p:spPr>
          <a:xfrm>
            <a:off x="3928577" y="2493972"/>
            <a:ext cx="4969212" cy="472107"/>
          </a:xfrm>
          <a:prstGeom prst="accentCallout2">
            <a:avLst>
              <a:gd name="adj1" fmla="val 18750"/>
              <a:gd name="adj2" fmla="val -8333"/>
              <a:gd name="adj3" fmla="val 4773"/>
              <a:gd name="adj4" fmla="val -21884"/>
              <a:gd name="adj5" fmla="val 61051"/>
              <a:gd name="adj6" fmla="val -344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concepts,  definition by SQL statements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48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E9D37-89D8-4E23-91CD-6AFC609B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Outer Join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91041-935E-4D6C-A338-DCEF5CD1A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An extension of the join operation that avoids loss of information.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Computes the join and then adds tuples form one relation that does not match tuples in the other relation to the result of the join. 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Uses </a:t>
            </a:r>
            <a:r>
              <a:rPr lang="en-US" altLang="zh-CN" i="1" dirty="0">
                <a:cs typeface="Times New Roman" panose="02020603050405020304" pitchFamily="18" charset="0"/>
              </a:rPr>
              <a:t>null</a:t>
            </a:r>
            <a:r>
              <a:rPr lang="en-US" altLang="zh-CN" dirty="0">
                <a:cs typeface="Times New Roman" panose="02020603050405020304" pitchFamily="18" charset="0"/>
              </a:rPr>
              <a:t> values.</a:t>
            </a:r>
          </a:p>
          <a:p>
            <a:endParaRPr lang="en-US" altLang="zh-CN" dirty="0"/>
          </a:p>
          <a:p>
            <a:r>
              <a:rPr lang="en-US" altLang="zh-CN" sz="2400" dirty="0">
                <a:cs typeface="Times New Roman" panose="02020603050405020304" pitchFamily="18" charset="0"/>
              </a:rPr>
              <a:t>Left Outer Join</a:t>
            </a:r>
          </a:p>
          <a:p>
            <a:pPr lvl="1"/>
            <a:r>
              <a:rPr lang="en-US" altLang="zh-CN" i="1" dirty="0">
                <a:cs typeface="Times New Roman" panose="02020603050405020304" pitchFamily="18" charset="0"/>
              </a:rPr>
              <a:t>course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natural left outer join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cs typeface="Times New Roman" panose="02020603050405020304" pitchFamily="18" charset="0"/>
              </a:rPr>
              <a:t>prereq</a:t>
            </a:r>
            <a:endParaRPr lang="en-US" altLang="zh-CN" i="1" dirty="0">
              <a:cs typeface="Times New Roman" panose="02020603050405020304" pitchFamily="18" charset="0"/>
            </a:endParaRPr>
          </a:p>
          <a:p>
            <a:pPr lvl="1"/>
            <a:endParaRPr lang="en-US" altLang="zh-CN" i="1" dirty="0">
              <a:cs typeface="Times New Roman" panose="02020603050405020304" pitchFamily="18" charset="0"/>
            </a:endParaRPr>
          </a:p>
          <a:p>
            <a:pPr lvl="1"/>
            <a:endParaRPr lang="en-US" altLang="zh-CN" i="1" dirty="0">
              <a:cs typeface="Times New Roman" panose="02020603050405020304" pitchFamily="18" charset="0"/>
            </a:endParaRPr>
          </a:p>
          <a:p>
            <a:pPr lvl="1"/>
            <a:endParaRPr lang="en-US" altLang="zh-CN" i="1" dirty="0"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cs typeface="Times New Roman" pitchFamily="18" charset="0"/>
              </a:rPr>
              <a:t>select</a:t>
            </a:r>
            <a:r>
              <a:rPr lang="en-US" altLang="zh-CN" i="1" dirty="0">
                <a:cs typeface="Times New Roman" pitchFamily="18" charset="0"/>
              </a:rPr>
              <a:t> * 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 </a:t>
            </a: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i="1" dirty="0">
                <a:cs typeface="Times New Roman" pitchFamily="18" charset="0"/>
              </a:rPr>
              <a:t>course </a:t>
            </a:r>
            <a:r>
              <a:rPr lang="en-US" altLang="zh-CN" b="1" dirty="0">
                <a:cs typeface="Times New Roman" pitchFamily="18" charset="0"/>
              </a:rPr>
              <a:t>natural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left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outer join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prereq</a:t>
            </a:r>
            <a:endParaRPr lang="en-US" altLang="zh-CN" dirty="0">
              <a:cs typeface="Times New Roman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A8B10-26D5-488A-B702-9D60CAB3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0144-3213-4DD9-88F1-386BBEE402E7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666637-7806-4C1F-9E78-4795E33E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10F87B1-E976-4CCB-A6E1-82878393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73" y="3825385"/>
            <a:ext cx="5956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871E2A-9A46-4FBF-AF9C-51DA2FD1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9" t="4582" r="6110" b="71706"/>
          <a:stretch>
            <a:fillRect/>
          </a:stretch>
        </p:blipFill>
        <p:spPr bwMode="auto">
          <a:xfrm>
            <a:off x="6939598" y="3885710"/>
            <a:ext cx="985837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51A5BEA0-C728-46D2-80E2-5EFD63196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573" y="4242897"/>
            <a:ext cx="6192837" cy="538163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07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84E27-13DB-462E-BEF1-FA5E710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Outer Join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7843B-5A44-4439-BE18-DBEE5869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Right Outer Join</a:t>
            </a:r>
          </a:p>
          <a:p>
            <a:pPr lvl="1"/>
            <a:r>
              <a:rPr lang="en-US" altLang="zh-CN" i="1" dirty="0">
                <a:cs typeface="Times New Roman" panose="02020603050405020304" pitchFamily="18" charset="0"/>
              </a:rPr>
              <a:t>course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natural right outer join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cs typeface="Times New Roman" panose="02020603050405020304" pitchFamily="18" charset="0"/>
              </a:rPr>
              <a:t>prereq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/>
            <a:endParaRPr lang="en-US" altLang="zh-CN" b="1" dirty="0">
              <a:cs typeface="Times New Roman" pitchFamily="18" charset="0"/>
            </a:endParaRPr>
          </a:p>
          <a:p>
            <a:pPr lvl="1"/>
            <a:endParaRPr lang="en-US" altLang="zh-CN" b="1" dirty="0">
              <a:cs typeface="Times New Roman" pitchFamily="18" charset="0"/>
            </a:endParaRPr>
          </a:p>
          <a:p>
            <a:pPr lvl="1"/>
            <a:endParaRPr lang="en-US" altLang="zh-CN" b="1" dirty="0">
              <a:cs typeface="Times New Roman" pitchFamily="18" charset="0"/>
            </a:endParaRPr>
          </a:p>
          <a:p>
            <a:pPr lvl="1"/>
            <a:r>
              <a:rPr lang="en-US" altLang="zh-CN" b="1" dirty="0">
                <a:cs typeface="Times New Roman" pitchFamily="18" charset="0"/>
              </a:rPr>
              <a:t>select</a:t>
            </a:r>
            <a:r>
              <a:rPr lang="en-US" altLang="zh-CN" i="1" dirty="0">
                <a:cs typeface="Times New Roman" pitchFamily="18" charset="0"/>
              </a:rPr>
              <a:t> *  </a:t>
            </a:r>
          </a:p>
          <a:p>
            <a:pPr marL="0" indent="0"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 </a:t>
            </a: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i="1" dirty="0">
                <a:cs typeface="Times New Roman" pitchFamily="18" charset="0"/>
              </a:rPr>
              <a:t>course </a:t>
            </a:r>
            <a:r>
              <a:rPr lang="en-US" altLang="zh-CN" b="1" dirty="0">
                <a:cs typeface="Times New Roman" pitchFamily="18" charset="0"/>
              </a:rPr>
              <a:t>natural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right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outer join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prereq</a:t>
            </a:r>
            <a:endParaRPr lang="en-US" altLang="zh-CN" dirty="0">
              <a:cs typeface="Times New Roman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en-US" altLang="zh-CN" sz="2400" dirty="0">
                <a:cs typeface="Times New Roman" panose="02020603050405020304" pitchFamily="18" charset="0"/>
              </a:rPr>
              <a:t>Full Outer Join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select</a:t>
            </a:r>
            <a:r>
              <a:rPr lang="en-US" altLang="zh-CN" i="1" dirty="0">
                <a:cs typeface="Times New Roman" pitchFamily="18" charset="0"/>
              </a:rPr>
              <a:t> *  </a:t>
            </a:r>
          </a:p>
          <a:p>
            <a:pPr marL="357188" lvl="1" indent="0">
              <a:buNone/>
            </a:pPr>
            <a:r>
              <a:rPr lang="en-US" altLang="zh-CN" b="1" dirty="0">
                <a:cs typeface="Times New Roman" pitchFamily="18" charset="0"/>
              </a:rPr>
              <a:t>  from </a:t>
            </a:r>
            <a:r>
              <a:rPr lang="en-US" altLang="zh-CN" i="1" dirty="0">
                <a:cs typeface="Times New Roman" pitchFamily="18" charset="0"/>
              </a:rPr>
              <a:t>course </a:t>
            </a:r>
            <a:r>
              <a:rPr lang="en-US" altLang="zh-CN" b="1" dirty="0">
                <a:cs typeface="Times New Roman" pitchFamily="18" charset="0"/>
              </a:rPr>
              <a:t>natural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full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outer join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prereq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738101-1469-41B9-B1A6-4F2785FC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5CCF-EAF2-4D9A-A1C1-FEBB9B0BEDAB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9FFD2F-2EDB-459E-AF4E-C1848F93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F8FE7C4-DDD2-4986-A080-A2DDA13B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22" y="1757218"/>
            <a:ext cx="6257925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ED3EE-DD00-47D6-A0C8-B3F0A68E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9" t="4582" r="6110" b="71706"/>
          <a:stretch>
            <a:fillRect/>
          </a:stretch>
        </p:blipFill>
        <p:spPr bwMode="auto">
          <a:xfrm>
            <a:off x="7516022" y="1825481"/>
            <a:ext cx="1082675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5">
            <a:extLst>
              <a:ext uri="{FF2B5EF4-FFF2-40B4-BE49-F238E27FC236}">
                <a16:creationId xmlns:a16="http://schemas.microsoft.com/office/drawing/2014/main" id="{F9EC55B2-1852-44C4-8CAB-C068A15EF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972" y="2244581"/>
            <a:ext cx="6480175" cy="53975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93F3855-5F83-440C-83DA-D9A813AF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84065"/>
            <a:ext cx="5859462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B295EED9-EF0C-49B1-BB10-993E9D14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9" t="4582" r="6110" b="71706"/>
          <a:stretch>
            <a:fillRect/>
          </a:stretch>
        </p:blipFill>
        <p:spPr bwMode="auto">
          <a:xfrm>
            <a:off x="10573141" y="4722140"/>
            <a:ext cx="1066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21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7BA42-B141-468A-BFD0-64AD127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Joined Relations – Examples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A3196-E4CB-44BA-8C41-7B0965F88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cs typeface="Times New Roman" panose="02020603050405020304" pitchFamily="18" charset="0"/>
              </a:rPr>
              <a:t>course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inner join </a:t>
            </a:r>
            <a:r>
              <a:rPr lang="en-US" altLang="zh-CN" i="1" dirty="0" err="1">
                <a:cs typeface="Times New Roman" panose="02020603050405020304" pitchFamily="18" charset="0"/>
              </a:rPr>
              <a:t>prereq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on</a:t>
            </a:r>
            <a:br>
              <a:rPr lang="en-US" altLang="zh-CN" b="1" dirty="0">
                <a:cs typeface="Times New Roman" panose="02020603050405020304" pitchFamily="18" charset="0"/>
              </a:rPr>
            </a:br>
            <a:r>
              <a:rPr lang="en-US" altLang="zh-CN" i="1" dirty="0" err="1">
                <a:cs typeface="Times New Roman" panose="02020603050405020304" pitchFamily="18" charset="0"/>
              </a:rPr>
              <a:t>course.course_id</a:t>
            </a:r>
            <a:r>
              <a:rPr lang="en-US" altLang="zh-CN" i="1" dirty="0">
                <a:cs typeface="Times New Roman" panose="02020603050405020304" pitchFamily="18" charset="0"/>
              </a:rPr>
              <a:t> = </a:t>
            </a:r>
            <a:r>
              <a:rPr lang="en-US" altLang="zh-CN" i="1" dirty="0" err="1">
                <a:cs typeface="Times New Roman" panose="02020603050405020304" pitchFamily="18" charset="0"/>
              </a:rPr>
              <a:t>prereq.course_id</a:t>
            </a:r>
            <a:endParaRPr lang="en-US" altLang="zh-CN" i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>
                <a:cs typeface="Times New Roman" panose="02020603050405020304" pitchFamily="18" charset="0"/>
              </a:rPr>
              <a:t>What is the difference between the </a:t>
            </a:r>
            <a:r>
              <a:rPr lang="en-US" altLang="zh-CN" b="1" i="1" dirty="0">
                <a:cs typeface="Times New Roman" panose="02020603050405020304" pitchFamily="18" charset="0"/>
              </a:rPr>
              <a:t>inner join </a:t>
            </a:r>
            <a:r>
              <a:rPr lang="en-US" altLang="zh-CN" dirty="0">
                <a:cs typeface="Times New Roman" panose="02020603050405020304" pitchFamily="18" charset="0"/>
              </a:rPr>
              <a:t>mentioned above, and a </a:t>
            </a:r>
            <a:r>
              <a:rPr lang="en-US" altLang="zh-CN" b="1" i="1" dirty="0">
                <a:cs typeface="Times New Roman" panose="02020603050405020304" pitchFamily="18" charset="0"/>
              </a:rPr>
              <a:t>natural join</a:t>
            </a:r>
            <a:r>
              <a:rPr lang="en-US" altLang="zh-CN" dirty="0">
                <a:cs typeface="Times New Roman" panose="02020603050405020304" pitchFamily="18" charset="0"/>
              </a:rPr>
              <a:t>? </a:t>
            </a:r>
          </a:p>
          <a:p>
            <a:pPr lvl="1"/>
            <a:r>
              <a:rPr lang="en-US" altLang="zh-CN" i="1" dirty="0">
                <a:cs typeface="Times New Roman" panose="02020603050405020304" pitchFamily="18" charset="0"/>
              </a:rPr>
              <a:t>course </a:t>
            </a:r>
            <a:r>
              <a:rPr lang="en-US" altLang="zh-CN" b="1" dirty="0">
                <a:cs typeface="Times New Roman" panose="02020603050405020304" pitchFamily="18" charset="0"/>
              </a:rPr>
              <a:t>left outer join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cs typeface="Times New Roman" panose="02020603050405020304" pitchFamily="18" charset="0"/>
              </a:rPr>
              <a:t>prereq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on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 err="1">
                <a:cs typeface="Times New Roman" panose="02020603050405020304" pitchFamily="18" charset="0"/>
              </a:rPr>
              <a:t>course.course_id</a:t>
            </a:r>
            <a:r>
              <a:rPr lang="en-US" altLang="zh-CN" i="1" dirty="0">
                <a:cs typeface="Times New Roman" panose="02020603050405020304" pitchFamily="18" charset="0"/>
              </a:rPr>
              <a:t> = </a:t>
            </a:r>
            <a:r>
              <a:rPr lang="en-US" altLang="zh-CN" i="1" dirty="0" err="1">
                <a:cs typeface="Times New Roman" panose="02020603050405020304" pitchFamily="18" charset="0"/>
              </a:rPr>
              <a:t>prereq.course_id</a:t>
            </a:r>
            <a:endParaRPr lang="en-US" altLang="zh-CN" i="1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19107F-43B3-4196-AE48-98549109A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8CBCA-F7E7-4E7F-99ED-13E491822D4E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0075F-8C23-482D-A34E-A3276A58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899EA-6B4C-48A1-BC18-CACB0192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28" y="1681980"/>
            <a:ext cx="64643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E6CE00-3AFB-45BD-A903-F7CDBE55B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9" t="4582" r="6110" b="71706"/>
          <a:stretch>
            <a:fillRect/>
          </a:stretch>
        </p:blipFill>
        <p:spPr bwMode="auto">
          <a:xfrm>
            <a:off x="7045440" y="1743893"/>
            <a:ext cx="985838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1">
            <a:extLst>
              <a:ext uri="{FF2B5EF4-FFF2-40B4-BE49-F238E27FC236}">
                <a16:creationId xmlns:a16="http://schemas.microsoft.com/office/drawing/2014/main" id="{87908114-63BA-47F5-9009-C74C17596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8890" y="1472430"/>
            <a:ext cx="1152525" cy="1444625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9" name="组合 2">
            <a:extLst>
              <a:ext uri="{FF2B5EF4-FFF2-40B4-BE49-F238E27FC236}">
                <a16:creationId xmlns:a16="http://schemas.microsoft.com/office/drawing/2014/main" id="{F8E37808-51D7-434B-979D-F93D7DED89DF}"/>
              </a:ext>
            </a:extLst>
          </p:cNvPr>
          <p:cNvGrpSpPr>
            <a:grpSpLocks/>
          </p:cNvGrpSpPr>
          <p:nvPr/>
        </p:nvGrpSpPr>
        <p:grpSpPr bwMode="auto">
          <a:xfrm>
            <a:off x="3836439" y="4877157"/>
            <a:ext cx="6589713" cy="1266825"/>
            <a:chOff x="1420813" y="4887913"/>
            <a:chExt cx="6589712" cy="1266825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7B16E3F0-7BE8-48A9-BAB4-7FF61BC07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813" y="4887913"/>
              <a:ext cx="6589712" cy="126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87CD4C6F-8AC1-4076-B957-C52A8A678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29" t="4582" r="6110" b="71706"/>
            <a:stretch>
              <a:fillRect/>
            </a:stretch>
          </p:blipFill>
          <p:spPr bwMode="auto">
            <a:xfrm>
              <a:off x="5991225" y="4940300"/>
              <a:ext cx="985838" cy="30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椭圆 10">
            <a:extLst>
              <a:ext uri="{FF2B5EF4-FFF2-40B4-BE49-F238E27FC236}">
                <a16:creationId xmlns:a16="http://schemas.microsoft.com/office/drawing/2014/main" id="{A50BE4D1-F720-4BC3-BEA3-1B788CB46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8552" y="4877157"/>
            <a:ext cx="1152525" cy="1444625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5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7BA42-B141-468A-BFD0-64AD1277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Joined Relations – Examples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A3196-E4CB-44BA-8C41-7B0965F88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cs typeface="Times New Roman" panose="02020603050405020304" pitchFamily="18" charset="0"/>
              </a:rPr>
              <a:t>course</a:t>
            </a:r>
            <a:r>
              <a:rPr lang="en-US" altLang="zh-CN" b="1" dirty="0">
                <a:cs typeface="Times New Roman" panose="02020603050405020304" pitchFamily="18" charset="0"/>
              </a:rPr>
              <a:t> natural right outer join </a:t>
            </a:r>
            <a:r>
              <a:rPr lang="en-US" altLang="zh-CN" i="1" dirty="0" err="1">
                <a:cs typeface="Times New Roman" panose="02020603050405020304" pitchFamily="18" charset="0"/>
              </a:rPr>
              <a:t>prereq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i="1" dirty="0">
                <a:cs typeface="Times New Roman" panose="02020603050405020304" pitchFamily="18" charset="0"/>
              </a:rPr>
              <a:t>course</a:t>
            </a:r>
            <a:r>
              <a:rPr lang="en-US" altLang="zh-CN" b="1" dirty="0">
                <a:cs typeface="Times New Roman" panose="02020603050405020304" pitchFamily="18" charset="0"/>
              </a:rPr>
              <a:t> full outer join </a:t>
            </a:r>
            <a:r>
              <a:rPr lang="en-US" altLang="zh-CN" i="1" dirty="0" err="1">
                <a:cs typeface="Times New Roman" panose="02020603050405020304" pitchFamily="18" charset="0"/>
              </a:rPr>
              <a:t>prereq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using 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cs typeface="Times New Roman" panose="02020603050405020304" pitchFamily="18" charset="0"/>
              </a:rPr>
              <a:t>course_id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19107F-43B3-4196-AE48-98549109A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8CBCA-F7E7-4E7F-99ED-13E491822D4E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0075F-8C23-482D-A34E-A3276A58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A267129-7B35-4771-BA8E-2DA8A2E4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87" y="1415242"/>
            <a:ext cx="6257925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60F71C0A-2A35-4AF1-90BC-2A5C616EF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9" t="4582" r="6110" b="71706"/>
          <a:stretch>
            <a:fillRect/>
          </a:stretch>
        </p:blipFill>
        <p:spPr bwMode="auto">
          <a:xfrm>
            <a:off x="6924502" y="1472430"/>
            <a:ext cx="985838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1C2FA091-BEF1-49DC-9E9E-CE067E00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605" y="4695854"/>
            <a:ext cx="392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lang="zh-CN" altLang="zh-C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CB1AFBD0-FE3A-4D69-9925-1887DAB5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80" y="4291041"/>
            <a:ext cx="5859463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06E48258-3FD5-4CCE-8CE5-165189DC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9" t="4582" r="6110" b="71706"/>
          <a:stretch>
            <a:fillRect/>
          </a:stretch>
        </p:blipFill>
        <p:spPr bwMode="auto">
          <a:xfrm>
            <a:off x="6594043" y="4360891"/>
            <a:ext cx="985837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869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7AB67-87C7-4A8B-8462-2AC28DAF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Views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FDEDD6-FBF5-403C-9F6D-BB9EB0F82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205163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In some cases, it is not desirable for all users to see the entire logical model (that is, all the actual relations stored in the database.)</a:t>
            </a:r>
          </a:p>
          <a:p>
            <a:pPr>
              <a:tabLst>
                <a:tab pos="3205163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Consider a person who needs to know an instructors name and department, but not the salary.  This person should see a relation described, in SQL, by 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		</a:t>
            </a:r>
            <a:br>
              <a:rPr kumimoji="0" lang="en-US" altLang="zh-CN" b="1" dirty="0">
                <a:cs typeface="Times New Roman" panose="02020603050405020304" pitchFamily="18" charset="0"/>
              </a:rPr>
            </a:br>
            <a:r>
              <a:rPr kumimoji="0" lang="en-US" altLang="zh-CN" b="1" dirty="0">
                <a:cs typeface="Times New Roman" panose="02020603050405020304" pitchFamily="18" charset="0"/>
              </a:rPr>
              <a:t>             select </a:t>
            </a:r>
            <a:r>
              <a:rPr kumimoji="0" lang="en-US" altLang="zh-CN" i="1" dirty="0">
                <a:cs typeface="Times New Roman" panose="02020603050405020304" pitchFamily="18" charset="0"/>
              </a:rPr>
              <a:t>ID</a:t>
            </a:r>
            <a:r>
              <a:rPr kumimoji="0" lang="en-US" altLang="zh-CN" dirty="0"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cs typeface="Times New Roman" panose="02020603050405020304" pitchFamily="18" charset="0"/>
              </a:rPr>
              <a:t>name</a:t>
            </a:r>
            <a:r>
              <a:rPr kumimoji="0" lang="en-US" altLang="zh-CN" dirty="0">
                <a:cs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cs typeface="Times New Roman" panose="02020603050405020304" pitchFamily="18" charset="0"/>
              </a:rPr>
              <a:t>dept_name</a:t>
            </a:r>
            <a:br>
              <a:rPr kumimoji="0" lang="en-US" altLang="zh-CN" i="1" dirty="0">
                <a:cs typeface="Times New Roman" panose="02020603050405020304" pitchFamily="18" charset="0"/>
              </a:rPr>
            </a:br>
            <a:r>
              <a:rPr kumimoji="0" lang="en-US" altLang="zh-CN" i="1" dirty="0">
                <a:cs typeface="Times New Roman" panose="02020603050405020304" pitchFamily="18" charset="0"/>
              </a:rPr>
              <a:t>             </a:t>
            </a:r>
            <a:r>
              <a:rPr kumimoji="0" lang="en-US" altLang="zh-CN" b="1" dirty="0">
                <a:cs typeface="Times New Roman" panose="02020603050405020304" pitchFamily="18" charset="0"/>
              </a:rPr>
              <a:t>from </a:t>
            </a:r>
            <a:r>
              <a:rPr kumimoji="0" lang="en-US" altLang="zh-CN" i="1" dirty="0">
                <a:cs typeface="Times New Roman" panose="02020603050405020304" pitchFamily="18" charset="0"/>
              </a:rPr>
              <a:t>instructor</a:t>
            </a:r>
            <a:endParaRPr kumimoji="0" lang="en-US" altLang="zh-CN" dirty="0">
              <a:cs typeface="Times New Roman" panose="02020603050405020304" pitchFamily="18" charset="0"/>
            </a:endParaRPr>
          </a:p>
          <a:p>
            <a:pPr>
              <a:buFont typeface="Monotype Sorts" charset="2"/>
              <a:buNone/>
              <a:tabLst>
                <a:tab pos="3205163" algn="ctr"/>
              </a:tabLst>
            </a:pPr>
            <a:endParaRPr lang="en-US" altLang="zh-CN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tabLst>
                <a:tab pos="3205163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A </a:t>
            </a:r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view</a:t>
            </a:r>
            <a:r>
              <a:rPr lang="en-US" altLang="zh-CN" dirty="0">
                <a:cs typeface="Times New Roman" panose="02020603050405020304" pitchFamily="18" charset="0"/>
              </a:rPr>
              <a:t> provides a mechanism to hide certain data from the view of certain users. </a:t>
            </a:r>
          </a:p>
          <a:p>
            <a:pPr>
              <a:tabLst>
                <a:tab pos="3205163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Any relation that is not of the conceptual model but is made visible to a user as a “virtual relation” is called a </a:t>
            </a:r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view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1C5E84-397B-4F28-8EC7-314EB2DC3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0DAC-11BC-43BF-844C-94D200D0AEAA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EDEC16-5074-4F77-A04B-9A1D75A0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297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C263A-41CF-42D2-925C-F3A3F3B7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Views 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3FD51-61E7-4784-8B24-8B6CF3E9C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Views = </a:t>
            </a:r>
            <a:r>
              <a:rPr lang="en-US" altLang="zh-CN" b="1" i="1" dirty="0">
                <a:solidFill>
                  <a:schemeClr val="folHlink"/>
                </a:solidFill>
              </a:rPr>
              <a:t>projection </a:t>
            </a:r>
            <a:r>
              <a:rPr lang="en-US" altLang="zh-CN" dirty="0"/>
              <a:t>on </a:t>
            </a:r>
            <a:r>
              <a:rPr lang="en-US" altLang="zh-CN" i="1" dirty="0"/>
              <a:t>one or more relations </a:t>
            </a:r>
            <a:endParaRPr kumimoji="0"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56BD5-8187-45FF-8044-43B3A89C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FC6B-3E34-466C-9465-F576ED6DF157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86071D-2C0B-4D58-8460-D7C5473A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pSp>
        <p:nvGrpSpPr>
          <p:cNvPr id="6" name="Group 1028">
            <a:extLst>
              <a:ext uri="{FF2B5EF4-FFF2-40B4-BE49-F238E27FC236}">
                <a16:creationId xmlns:a16="http://schemas.microsoft.com/office/drawing/2014/main" id="{D453B18C-A457-4808-A27B-2A6DBE1E89A4}"/>
              </a:ext>
            </a:extLst>
          </p:cNvPr>
          <p:cNvGrpSpPr>
            <a:grpSpLocks/>
          </p:cNvGrpSpPr>
          <p:nvPr/>
        </p:nvGrpSpPr>
        <p:grpSpPr bwMode="auto">
          <a:xfrm>
            <a:off x="1674000" y="1754589"/>
            <a:ext cx="7921625" cy="3578226"/>
            <a:chOff x="462" y="1536"/>
            <a:chExt cx="4990" cy="2254"/>
          </a:xfrm>
        </p:grpSpPr>
        <p:sp>
          <p:nvSpPr>
            <p:cNvPr id="7" name="Rectangle 1029">
              <a:extLst>
                <a:ext uri="{FF2B5EF4-FFF2-40B4-BE49-F238E27FC236}">
                  <a16:creationId xmlns:a16="http://schemas.microsoft.com/office/drawing/2014/main" id="{61485BD3-8546-4A7E-85FE-6C87A8A4E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" y="3277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8" name="Rectangle 1030">
              <a:extLst>
                <a:ext uri="{FF2B5EF4-FFF2-40B4-BE49-F238E27FC236}">
                  <a16:creationId xmlns:a16="http://schemas.microsoft.com/office/drawing/2014/main" id="{6E5A37F5-B965-43E8-A7E3-0C098E79F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3277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9" name="Rectangle 1031">
              <a:extLst>
                <a:ext uri="{FF2B5EF4-FFF2-40B4-BE49-F238E27FC236}">
                  <a16:creationId xmlns:a16="http://schemas.microsoft.com/office/drawing/2014/main" id="{1BCBB49A-E68F-4FAE-B485-7F339E559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" y="3277"/>
              <a:ext cx="953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10" name="Rectangle 1032">
              <a:extLst>
                <a:ext uri="{FF2B5EF4-FFF2-40B4-BE49-F238E27FC236}">
                  <a16:creationId xmlns:a16="http://schemas.microsoft.com/office/drawing/2014/main" id="{8AE2C880-3FD0-47F5-8C33-29EF4CDC0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8" y="3277"/>
              <a:ext cx="226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11" name="Text Box 1033">
              <a:extLst>
                <a:ext uri="{FF2B5EF4-FFF2-40B4-BE49-F238E27FC236}">
                  <a16:creationId xmlns:a16="http://schemas.microsoft.com/office/drawing/2014/main" id="{AC913F8F-6732-4920-8A53-EC76CB324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2" y="3232"/>
              <a:ext cx="29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….</a:t>
              </a:r>
            </a:p>
          </p:txBody>
        </p:sp>
        <p:sp>
          <p:nvSpPr>
            <p:cNvPr id="12" name="Rectangle 1034">
              <a:extLst>
                <a:ext uri="{FF2B5EF4-FFF2-40B4-BE49-F238E27FC236}">
                  <a16:creationId xmlns:a16="http://schemas.microsoft.com/office/drawing/2014/main" id="{EF0F9C72-A576-419D-A159-48B99BFE1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" y="3277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13" name="Rectangle 1035">
              <a:extLst>
                <a:ext uri="{FF2B5EF4-FFF2-40B4-BE49-F238E27FC236}">
                  <a16:creationId xmlns:a16="http://schemas.microsoft.com/office/drawing/2014/main" id="{C525D5C2-7A1E-4A18-9038-CE39A305E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" y="3260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14" name="Rectangle 1036">
              <a:extLst>
                <a:ext uri="{FF2B5EF4-FFF2-40B4-BE49-F238E27FC236}">
                  <a16:creationId xmlns:a16="http://schemas.microsoft.com/office/drawing/2014/main" id="{1B2F725E-7F1E-4629-BD39-23C05854D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260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15" name="Rectangle 1037">
              <a:extLst>
                <a:ext uri="{FF2B5EF4-FFF2-40B4-BE49-F238E27FC236}">
                  <a16:creationId xmlns:a16="http://schemas.microsoft.com/office/drawing/2014/main" id="{790AE961-9DB9-4C1A-873A-96ECF255B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3260"/>
              <a:ext cx="953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16" name="Rectangle 1038">
              <a:extLst>
                <a:ext uri="{FF2B5EF4-FFF2-40B4-BE49-F238E27FC236}">
                  <a16:creationId xmlns:a16="http://schemas.microsoft.com/office/drawing/2014/main" id="{1ED60FC8-10F7-43A3-B1C7-A9023D21F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" y="3260"/>
              <a:ext cx="226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17" name="Text Box 1039">
              <a:extLst>
                <a:ext uri="{FF2B5EF4-FFF2-40B4-BE49-F238E27FC236}">
                  <a16:creationId xmlns:a16="http://schemas.microsoft.com/office/drawing/2014/main" id="{EA44A7D9-795A-4955-A138-ED714C8BD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5" y="3215"/>
              <a:ext cx="29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….</a:t>
              </a:r>
            </a:p>
          </p:txBody>
        </p:sp>
        <p:sp>
          <p:nvSpPr>
            <p:cNvPr id="18" name="Rectangle 1040">
              <a:extLst>
                <a:ext uri="{FF2B5EF4-FFF2-40B4-BE49-F238E27FC236}">
                  <a16:creationId xmlns:a16="http://schemas.microsoft.com/office/drawing/2014/main" id="{FE3A15AC-2A4A-4FD5-870F-79BA74970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7" y="3260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19" name="Text Box 1041">
              <a:extLst>
                <a:ext uri="{FF2B5EF4-FFF2-40B4-BE49-F238E27FC236}">
                  <a16:creationId xmlns:a16="http://schemas.microsoft.com/office/drawing/2014/main" id="{F1F5DE64-72D6-4B56-862B-4B8FCC604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8" y="3499"/>
              <a:ext cx="72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table </a:t>
              </a:r>
              <a:r>
                <a:rPr kumimoji="0" lang="en-US" altLang="zh-CN" i="1">
                  <a:latin typeface="+mn-lt"/>
                </a:rPr>
                <a:t>r</a:t>
              </a:r>
              <a:r>
                <a:rPr kumimoji="0" lang="en-US" altLang="zh-CN">
                  <a:latin typeface="+mn-lt"/>
                </a:rPr>
                <a:t>1</a:t>
              </a:r>
            </a:p>
          </p:txBody>
        </p:sp>
        <p:sp>
          <p:nvSpPr>
            <p:cNvPr id="20" name="Text Box 1042">
              <a:extLst>
                <a:ext uri="{FF2B5EF4-FFF2-40B4-BE49-F238E27FC236}">
                  <a16:creationId xmlns:a16="http://schemas.microsoft.com/office/drawing/2014/main" id="{851E111D-434F-4C87-8159-911D43774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" y="3499"/>
              <a:ext cx="72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table </a:t>
              </a:r>
              <a:r>
                <a:rPr kumimoji="0" lang="en-US" altLang="zh-CN" i="1">
                  <a:latin typeface="+mn-lt"/>
                </a:rPr>
                <a:t>r</a:t>
              </a:r>
              <a:r>
                <a:rPr kumimoji="0" lang="en-US" altLang="zh-CN">
                  <a:latin typeface="+mn-lt"/>
                </a:rPr>
                <a:t>2</a:t>
              </a:r>
            </a:p>
          </p:txBody>
        </p:sp>
        <p:sp>
          <p:nvSpPr>
            <p:cNvPr id="21" name="Line 1043">
              <a:extLst>
                <a:ext uri="{FF2B5EF4-FFF2-40B4-BE49-F238E27FC236}">
                  <a16:creationId xmlns:a16="http://schemas.microsoft.com/office/drawing/2014/main" id="{ECB3C8F2-A63B-48B4-8244-4F13DF299A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3" y="3260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1044">
              <a:extLst>
                <a:ext uri="{FF2B5EF4-FFF2-40B4-BE49-F238E27FC236}">
                  <a16:creationId xmlns:a16="http://schemas.microsoft.com/office/drawing/2014/main" id="{F6C86A71-D80A-4F81-B157-87381D78B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" y="2579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23" name="Rectangle 1045">
              <a:extLst>
                <a:ext uri="{FF2B5EF4-FFF2-40B4-BE49-F238E27FC236}">
                  <a16:creationId xmlns:a16="http://schemas.microsoft.com/office/drawing/2014/main" id="{56C91C8E-FC5C-4E9D-86D8-F71D8CBB7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2579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24" name="Rectangle 1046">
              <a:extLst>
                <a:ext uri="{FF2B5EF4-FFF2-40B4-BE49-F238E27FC236}">
                  <a16:creationId xmlns:a16="http://schemas.microsoft.com/office/drawing/2014/main" id="{A80C3C76-E435-4CC4-AAD6-90576A9CD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" y="2579"/>
              <a:ext cx="408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25" name="Text Box 1047">
              <a:extLst>
                <a:ext uri="{FF2B5EF4-FFF2-40B4-BE49-F238E27FC236}">
                  <a16:creationId xmlns:a16="http://schemas.microsoft.com/office/drawing/2014/main" id="{30184D7E-9815-44C1-B225-376A93051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" y="2534"/>
              <a:ext cx="3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….</a:t>
              </a:r>
            </a:p>
          </p:txBody>
        </p:sp>
        <p:sp>
          <p:nvSpPr>
            <p:cNvPr id="26" name="Line 1048">
              <a:extLst>
                <a:ext uri="{FF2B5EF4-FFF2-40B4-BE49-F238E27FC236}">
                  <a16:creationId xmlns:a16="http://schemas.microsoft.com/office/drawing/2014/main" id="{D2108B13-2BD3-4600-B8EB-AF37D5963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" y="2806"/>
              <a:ext cx="226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049">
              <a:extLst>
                <a:ext uri="{FF2B5EF4-FFF2-40B4-BE49-F238E27FC236}">
                  <a16:creationId xmlns:a16="http://schemas.microsoft.com/office/drawing/2014/main" id="{E9B6F6EA-3BA5-4DCD-BC04-B9779AF64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5" y="2806"/>
              <a:ext cx="771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1050">
              <a:extLst>
                <a:ext uri="{FF2B5EF4-FFF2-40B4-BE49-F238E27FC236}">
                  <a16:creationId xmlns:a16="http://schemas.microsoft.com/office/drawing/2014/main" id="{7E4A262B-0001-41D1-88D9-0413859F7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" y="2579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29" name="Rectangle 1051">
              <a:extLst>
                <a:ext uri="{FF2B5EF4-FFF2-40B4-BE49-F238E27FC236}">
                  <a16:creationId xmlns:a16="http://schemas.microsoft.com/office/drawing/2014/main" id="{847CD66D-6C38-4E46-ACEE-C311E452A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2579"/>
              <a:ext cx="408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30" name="Rectangle 1052">
              <a:extLst>
                <a:ext uri="{FF2B5EF4-FFF2-40B4-BE49-F238E27FC236}">
                  <a16:creationId xmlns:a16="http://schemas.microsoft.com/office/drawing/2014/main" id="{347A11C9-F40B-40B3-998B-523EB524F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2579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31" name="Line 1053">
              <a:extLst>
                <a:ext uri="{FF2B5EF4-FFF2-40B4-BE49-F238E27FC236}">
                  <a16:creationId xmlns:a16="http://schemas.microsoft.com/office/drawing/2014/main" id="{E1B6746B-2EBF-4566-933E-F348544B2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" y="2806"/>
              <a:ext cx="180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1054">
              <a:extLst>
                <a:ext uri="{FF2B5EF4-FFF2-40B4-BE49-F238E27FC236}">
                  <a16:creationId xmlns:a16="http://schemas.microsoft.com/office/drawing/2014/main" id="{9EC02D51-7BC6-4530-869B-D8E9B4DCB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5" y="2806"/>
              <a:ext cx="44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1055">
              <a:extLst>
                <a:ext uri="{FF2B5EF4-FFF2-40B4-BE49-F238E27FC236}">
                  <a16:creationId xmlns:a16="http://schemas.microsoft.com/office/drawing/2014/main" id="{A5C156EC-70D7-47DE-BA53-447BA1251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2534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34" name="Rectangle 1056">
              <a:extLst>
                <a:ext uri="{FF2B5EF4-FFF2-40B4-BE49-F238E27FC236}">
                  <a16:creationId xmlns:a16="http://schemas.microsoft.com/office/drawing/2014/main" id="{8A4E13F7-4F5F-4C2A-B45C-25E10DFB7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2534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35" name="Rectangle 1057">
              <a:extLst>
                <a:ext uri="{FF2B5EF4-FFF2-40B4-BE49-F238E27FC236}">
                  <a16:creationId xmlns:a16="http://schemas.microsoft.com/office/drawing/2014/main" id="{CE54EF98-43CE-47E1-B82C-364BB065A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2534"/>
              <a:ext cx="726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36" name="Rectangle 1058">
              <a:extLst>
                <a:ext uri="{FF2B5EF4-FFF2-40B4-BE49-F238E27FC236}">
                  <a16:creationId xmlns:a16="http://schemas.microsoft.com/office/drawing/2014/main" id="{6F11DC2D-EFE7-4EE4-B9F5-10EB1884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2534"/>
              <a:ext cx="544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37" name="Text Box 1059">
              <a:extLst>
                <a:ext uri="{FF2B5EF4-FFF2-40B4-BE49-F238E27FC236}">
                  <a16:creationId xmlns:a16="http://schemas.microsoft.com/office/drawing/2014/main" id="{80C56A10-A36C-4D9B-AB3E-5CD334DAA2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5" y="2489"/>
              <a:ext cx="29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….</a:t>
              </a:r>
            </a:p>
          </p:txBody>
        </p:sp>
        <p:sp>
          <p:nvSpPr>
            <p:cNvPr id="38" name="Line 1060">
              <a:extLst>
                <a:ext uri="{FF2B5EF4-FFF2-40B4-BE49-F238E27FC236}">
                  <a16:creationId xmlns:a16="http://schemas.microsoft.com/office/drawing/2014/main" id="{4F0CDDBD-E34E-40E4-9CFF-2A7F6D583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6" y="2761"/>
              <a:ext cx="1950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061">
              <a:extLst>
                <a:ext uri="{FF2B5EF4-FFF2-40B4-BE49-F238E27FC236}">
                  <a16:creationId xmlns:a16="http://schemas.microsoft.com/office/drawing/2014/main" id="{1B31A9A1-3BD5-4A4D-BC9D-1A61DF2794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9" y="2761"/>
              <a:ext cx="1905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1062">
              <a:extLst>
                <a:ext uri="{FF2B5EF4-FFF2-40B4-BE49-F238E27FC236}">
                  <a16:creationId xmlns:a16="http://schemas.microsoft.com/office/drawing/2014/main" id="{DAAF2267-CF37-412B-998A-3F97B7584A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8" y="2761"/>
              <a:ext cx="272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063">
              <a:extLst>
                <a:ext uri="{FF2B5EF4-FFF2-40B4-BE49-F238E27FC236}">
                  <a16:creationId xmlns:a16="http://schemas.microsoft.com/office/drawing/2014/main" id="{9021DE84-B0CB-4812-B8FE-0F105E0DC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4" y="2761"/>
              <a:ext cx="408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Text Box 1064">
              <a:extLst>
                <a:ext uri="{FF2B5EF4-FFF2-40B4-BE49-F238E27FC236}">
                  <a16:creationId xmlns:a16="http://schemas.microsoft.com/office/drawing/2014/main" id="{A090AEA2-FB13-47F1-9BFB-4CBAFECBD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" y="2275"/>
              <a:ext cx="5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view1</a:t>
              </a:r>
            </a:p>
          </p:txBody>
        </p:sp>
        <p:sp>
          <p:nvSpPr>
            <p:cNvPr id="43" name="Text Box 1065">
              <a:extLst>
                <a:ext uri="{FF2B5EF4-FFF2-40B4-BE49-F238E27FC236}">
                  <a16:creationId xmlns:a16="http://schemas.microsoft.com/office/drawing/2014/main" id="{CEF358F3-B31C-498C-AF44-C5121AF79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6" y="2262"/>
              <a:ext cx="5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view2</a:t>
              </a:r>
            </a:p>
          </p:txBody>
        </p:sp>
        <p:sp>
          <p:nvSpPr>
            <p:cNvPr id="44" name="Text Box 1066">
              <a:extLst>
                <a:ext uri="{FF2B5EF4-FFF2-40B4-BE49-F238E27FC236}">
                  <a16:creationId xmlns:a16="http://schemas.microsoft.com/office/drawing/2014/main" id="{7BC12846-558B-43E9-849A-696FCED7D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256"/>
              <a:ext cx="5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view3</a:t>
              </a:r>
            </a:p>
          </p:txBody>
        </p:sp>
        <p:sp>
          <p:nvSpPr>
            <p:cNvPr id="45" name="Rectangle 1067">
              <a:extLst>
                <a:ext uri="{FF2B5EF4-FFF2-40B4-BE49-F238E27FC236}">
                  <a16:creationId xmlns:a16="http://schemas.microsoft.com/office/drawing/2014/main" id="{157D6306-E966-4F53-8865-34C13466B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" y="1854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46" name="Rectangle 1068">
              <a:extLst>
                <a:ext uri="{FF2B5EF4-FFF2-40B4-BE49-F238E27FC236}">
                  <a16:creationId xmlns:a16="http://schemas.microsoft.com/office/drawing/2014/main" id="{306F3B13-D4FB-4022-973E-C20EE8332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854"/>
              <a:ext cx="408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47" name="Rectangle 1069">
              <a:extLst>
                <a:ext uri="{FF2B5EF4-FFF2-40B4-BE49-F238E27FC236}">
                  <a16:creationId xmlns:a16="http://schemas.microsoft.com/office/drawing/2014/main" id="{1C4373D5-9557-44DD-93B8-CEB5A73F0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854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48" name="Rectangle 1070">
              <a:extLst>
                <a:ext uri="{FF2B5EF4-FFF2-40B4-BE49-F238E27FC236}">
                  <a16:creationId xmlns:a16="http://schemas.microsoft.com/office/drawing/2014/main" id="{91E95722-8C27-431F-928D-6F453B898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5" y="1854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49" name="Text Box 1071">
              <a:extLst>
                <a:ext uri="{FF2B5EF4-FFF2-40B4-BE49-F238E27FC236}">
                  <a16:creationId xmlns:a16="http://schemas.microsoft.com/office/drawing/2014/main" id="{0FD3B638-0B70-439B-825D-250FD591D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1536"/>
              <a:ext cx="5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dirty="0">
                  <a:latin typeface="+mn-lt"/>
                </a:rPr>
                <a:t>view5</a:t>
              </a:r>
            </a:p>
          </p:txBody>
        </p:sp>
        <p:sp>
          <p:nvSpPr>
            <p:cNvPr id="50" name="Line 1072">
              <a:extLst>
                <a:ext uri="{FF2B5EF4-FFF2-40B4-BE49-F238E27FC236}">
                  <a16:creationId xmlns:a16="http://schemas.microsoft.com/office/drawing/2014/main" id="{0328C8AC-C75D-4C29-B895-E06486C92F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6" y="2081"/>
              <a:ext cx="317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1073">
              <a:extLst>
                <a:ext uri="{FF2B5EF4-FFF2-40B4-BE49-F238E27FC236}">
                  <a16:creationId xmlns:a16="http://schemas.microsoft.com/office/drawing/2014/main" id="{2F446CC7-D116-4A57-AA79-5070BDF415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4" y="2081"/>
              <a:ext cx="499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1074">
              <a:extLst>
                <a:ext uri="{FF2B5EF4-FFF2-40B4-BE49-F238E27FC236}">
                  <a16:creationId xmlns:a16="http://schemas.microsoft.com/office/drawing/2014/main" id="{B42FC9A2-2697-4F99-88F1-51A0D8644F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48" y="2081"/>
              <a:ext cx="136" cy="1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1075">
              <a:extLst>
                <a:ext uri="{FF2B5EF4-FFF2-40B4-BE49-F238E27FC236}">
                  <a16:creationId xmlns:a16="http://schemas.microsoft.com/office/drawing/2014/main" id="{46FA1246-A76D-41DA-AC80-15494F467A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2" y="2081"/>
              <a:ext cx="136" cy="1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Rectangle 1076">
              <a:extLst>
                <a:ext uri="{FF2B5EF4-FFF2-40B4-BE49-F238E27FC236}">
                  <a16:creationId xmlns:a16="http://schemas.microsoft.com/office/drawing/2014/main" id="{09156F01-542D-43BA-AFC0-71A3B5F49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" y="1854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55" name="Rectangle 1077">
              <a:extLst>
                <a:ext uri="{FF2B5EF4-FFF2-40B4-BE49-F238E27FC236}">
                  <a16:creationId xmlns:a16="http://schemas.microsoft.com/office/drawing/2014/main" id="{F2320016-893F-48E8-9FD3-A9A75054C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854"/>
              <a:ext cx="408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56" name="Rectangle 1078">
              <a:extLst>
                <a:ext uri="{FF2B5EF4-FFF2-40B4-BE49-F238E27FC236}">
                  <a16:creationId xmlns:a16="http://schemas.microsoft.com/office/drawing/2014/main" id="{BE6397B3-03E2-4920-A19F-0E2D34850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" y="1854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57" name="Rectangle 1079">
              <a:extLst>
                <a:ext uri="{FF2B5EF4-FFF2-40B4-BE49-F238E27FC236}">
                  <a16:creationId xmlns:a16="http://schemas.microsoft.com/office/drawing/2014/main" id="{5F95A806-8FC8-4F84-BB78-B9FD4AE9A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7" y="1854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+mn-lt"/>
              </a:endParaRPr>
            </a:p>
          </p:txBody>
        </p:sp>
        <p:sp>
          <p:nvSpPr>
            <p:cNvPr id="58" name="Text Box 1080">
              <a:extLst>
                <a:ext uri="{FF2B5EF4-FFF2-40B4-BE49-F238E27FC236}">
                  <a16:creationId xmlns:a16="http://schemas.microsoft.com/office/drawing/2014/main" id="{FD64D274-2D71-485D-AB86-D41A79DA3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536"/>
              <a:ext cx="5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>
                  <a:latin typeface="+mn-lt"/>
                </a:rPr>
                <a:t>view4</a:t>
              </a:r>
            </a:p>
          </p:txBody>
        </p:sp>
        <p:sp>
          <p:nvSpPr>
            <p:cNvPr id="59" name="Line 1081">
              <a:extLst>
                <a:ext uri="{FF2B5EF4-FFF2-40B4-BE49-F238E27FC236}">
                  <a16:creationId xmlns:a16="http://schemas.microsoft.com/office/drawing/2014/main" id="{98C8BA94-EAF9-4022-8D8E-6D29857B38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2" y="2064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Line 1082">
              <a:extLst>
                <a:ext uri="{FF2B5EF4-FFF2-40B4-BE49-F238E27FC236}">
                  <a16:creationId xmlns:a16="http://schemas.microsoft.com/office/drawing/2014/main" id="{F38091EB-644D-420D-842B-94B95F4AC1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36" y="2064"/>
              <a:ext cx="4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933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39330-D528-41C3-96B0-C284C7DD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Views as Virtual Table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62143-BA94-40D6-A4DD-C893BCB7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/>
              <a:t>The view is also known as the </a:t>
            </a:r>
            <a:r>
              <a:rPr lang="en-US" altLang="zh-CN" i="1" dirty="0">
                <a:solidFill>
                  <a:srgbClr val="993300"/>
                </a:solidFill>
              </a:rPr>
              <a:t>virtual relation/table</a:t>
            </a:r>
            <a:endParaRPr kumimoji="0" lang="en-US" altLang="zh-CN" i="1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b="1" dirty="0"/>
              <a:t> </a:t>
            </a:r>
            <a:r>
              <a:rPr lang="en-US" altLang="zh-CN" dirty="0"/>
              <a:t>only the definition of  the view itself is stored in DBS, the </a:t>
            </a:r>
            <a:r>
              <a:rPr lang="en-US" altLang="zh-CN" i="1" dirty="0"/>
              <a:t>tuples</a:t>
            </a:r>
            <a:r>
              <a:rPr lang="en-US" altLang="zh-CN" dirty="0"/>
              <a:t> of the view is stored in the relations on which the view is defined</a:t>
            </a:r>
          </a:p>
          <a:p>
            <a:pPr lvl="1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dirty="0"/>
              <a:t> evaluation of a view is reduced to evaluation of the relation-algebra expression that define the view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Note: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        differences between the </a:t>
            </a:r>
            <a:r>
              <a:rPr lang="en-US" altLang="zh-CN" i="1" dirty="0"/>
              <a:t>with</a:t>
            </a:r>
            <a:r>
              <a:rPr lang="en-US" altLang="zh-CN" dirty="0"/>
              <a:t> clause and the </a:t>
            </a:r>
            <a:r>
              <a:rPr lang="en-US" altLang="zh-CN" i="1" dirty="0"/>
              <a:t>create view</a:t>
            </a:r>
            <a:r>
              <a:rPr lang="en-US" altLang="zh-CN" dirty="0"/>
              <a:t> clause 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Materialized views (</a:t>
            </a:r>
            <a:r>
              <a:rPr lang="zh-CN" altLang="en-US" dirty="0"/>
              <a:t>实体化/物化视图)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dirty="0"/>
              <a:t> both the definition and data of the views are stored in DBS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374515-D827-487F-BA7F-92E333DA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C5A9-560E-485F-8D8A-249CC46FEFDB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25F0AF-2022-41AF-B2F5-155EFAA3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87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D2AA5-AB3D-43EA-9220-C66C7BA6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View Definition in 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02C0E-A9D9-4C98-94F9-A1AD2E234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432175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A view is defined using the </a:t>
            </a:r>
            <a:r>
              <a:rPr lang="en-US" altLang="zh-CN" b="1" dirty="0">
                <a:cs typeface="Times New Roman" panose="02020603050405020304" pitchFamily="18" charset="0"/>
              </a:rPr>
              <a:t>create view </a:t>
            </a:r>
            <a:r>
              <a:rPr lang="en-US" altLang="zh-CN" dirty="0">
                <a:cs typeface="Times New Roman" panose="02020603050405020304" pitchFamily="18" charset="0"/>
              </a:rPr>
              <a:t>statement which has the form</a:t>
            </a:r>
          </a:p>
          <a:p>
            <a:pPr>
              <a:lnSpc>
                <a:spcPct val="40000"/>
              </a:lnSpc>
              <a:tabLst>
                <a:tab pos="3432175" algn="ctr"/>
              </a:tabLst>
            </a:pPr>
            <a:endParaRPr lang="en-US" altLang="zh-CN" dirty="0">
              <a:cs typeface="Times New Roman" panose="02020603050405020304" pitchFamily="18" charset="0"/>
            </a:endParaRPr>
          </a:p>
          <a:p>
            <a:pPr>
              <a:lnSpc>
                <a:spcPct val="40000"/>
              </a:lnSpc>
              <a:buFont typeface="Monotype Sorts" charset="2"/>
              <a:buNone/>
              <a:tabLst>
                <a:tab pos="3432175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		</a:t>
            </a:r>
            <a:r>
              <a:rPr lang="en-US" altLang="zh-CN" b="1" dirty="0">
                <a:cs typeface="Times New Roman" panose="02020603050405020304" pitchFamily="18" charset="0"/>
              </a:rPr>
              <a:t>create view </a:t>
            </a:r>
            <a:r>
              <a:rPr lang="en-US" altLang="zh-CN" i="1" dirty="0">
                <a:cs typeface="Times New Roman" panose="02020603050405020304" pitchFamily="18" charset="0"/>
              </a:rPr>
              <a:t>v </a:t>
            </a:r>
            <a:r>
              <a:rPr lang="en-US" altLang="zh-CN" b="1" dirty="0">
                <a:cs typeface="Times New Roman" panose="02020603050405020304" pitchFamily="18" charset="0"/>
              </a:rPr>
              <a:t>as </a:t>
            </a:r>
            <a:r>
              <a:rPr lang="en-US" altLang="zh-CN" i="1" dirty="0">
                <a:cs typeface="Times New Roman" panose="02020603050405020304" pitchFamily="18" charset="0"/>
              </a:rPr>
              <a:t>&lt;</a:t>
            </a:r>
            <a:r>
              <a:rPr lang="en-US" altLang="zh-CN" dirty="0">
                <a:cs typeface="Times New Roman" panose="02020603050405020304" pitchFamily="18" charset="0"/>
              </a:rPr>
              <a:t>query expression &gt;</a:t>
            </a:r>
          </a:p>
          <a:p>
            <a:pPr>
              <a:lnSpc>
                <a:spcPct val="20000"/>
              </a:lnSpc>
              <a:buFont typeface="Monotype Sorts" charset="2"/>
              <a:buNone/>
              <a:tabLst>
                <a:tab pos="3432175" algn="ctr"/>
              </a:tabLst>
            </a:pPr>
            <a:endParaRPr lang="en-US" altLang="zh-CN" dirty="0">
              <a:cs typeface="Times New Roman" panose="02020603050405020304" pitchFamily="18" charset="0"/>
            </a:endParaRPr>
          </a:p>
          <a:p>
            <a:pPr>
              <a:buFont typeface="Monotype Sorts" charset="2"/>
              <a:buNone/>
              <a:tabLst>
                <a:tab pos="3432175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	where &lt;query expression&gt; is any legal SQL expression.  The view name is represented by </a:t>
            </a:r>
            <a:r>
              <a:rPr lang="en-US" altLang="zh-CN" i="1" dirty="0">
                <a:cs typeface="Times New Roman" panose="02020603050405020304" pitchFamily="18" charset="0"/>
              </a:rPr>
              <a:t>v.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tabLst>
                <a:tab pos="3432175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Once a view is defined, the view name can be used to refer to the </a:t>
            </a:r>
            <a:r>
              <a:rPr lang="en-US" altLang="zh-CN" i="1" dirty="0">
                <a:cs typeface="Times New Roman" panose="02020603050405020304" pitchFamily="18" charset="0"/>
              </a:rPr>
              <a:t>virtual relation </a:t>
            </a:r>
            <a:r>
              <a:rPr lang="en-US" altLang="zh-CN" dirty="0">
                <a:cs typeface="Times New Roman" panose="02020603050405020304" pitchFamily="18" charset="0"/>
              </a:rPr>
              <a:t>that the view generates.</a:t>
            </a:r>
          </a:p>
          <a:p>
            <a:pPr>
              <a:tabLst>
                <a:tab pos="3432175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View definition is not the same as creating a new relation by evaluating the query expression  </a:t>
            </a:r>
          </a:p>
          <a:p>
            <a:pPr lvl="1">
              <a:tabLst>
                <a:tab pos="3432175" algn="ctr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Rather, a view definition causes the saving of an expression; the expression is substituted into queries using the view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6B01D-FC31-4ABA-AA03-FC9C4573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44DDF-0246-4614-9C99-4F3A197F858A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9F67EE-998E-4F17-A0E2-7688D746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373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E185F-7946-4673-990B-3A8B4C41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anose="02020603050405020304" pitchFamily="18" charset="0"/>
              </a:rPr>
              <a:t>Example Views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17527-ABF2-4FE0-A548-9BBA84C6E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370013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A view of instructors without their salary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kumimoji="0" lang="en-US" altLang="zh-CN" b="1" dirty="0">
                <a:cs typeface="Times New Roman" panose="02020603050405020304" pitchFamily="18" charset="0"/>
              </a:rPr>
              <a:t>create view </a:t>
            </a:r>
            <a:r>
              <a:rPr kumimoji="0" lang="en-US" altLang="zh-CN" i="1" dirty="0">
                <a:cs typeface="Times New Roman" panose="02020603050405020304" pitchFamily="18" charset="0"/>
              </a:rPr>
              <a:t>faculty </a:t>
            </a:r>
            <a:r>
              <a:rPr kumimoji="0" lang="en-US" altLang="zh-CN" b="1" dirty="0">
                <a:cs typeface="Times New Roman" panose="02020603050405020304" pitchFamily="18" charset="0"/>
              </a:rPr>
              <a:t>as</a:t>
            </a: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br>
              <a:rPr lang="en-US" altLang="zh-CN" b="1" dirty="0">
                <a:cs typeface="Times New Roman" panose="02020603050405020304" pitchFamily="18" charset="0"/>
              </a:rPr>
            </a:br>
            <a:r>
              <a:rPr lang="en-US" altLang="zh-CN" b="1" dirty="0">
                <a:cs typeface="Times New Roman" panose="02020603050405020304" pitchFamily="18" charset="0"/>
              </a:rPr>
              <a:t>    </a:t>
            </a:r>
            <a:r>
              <a:rPr kumimoji="0" lang="en-US" altLang="zh-CN" b="1" dirty="0">
                <a:cs typeface="Times New Roman" panose="02020603050405020304" pitchFamily="18" charset="0"/>
              </a:rPr>
              <a:t>select </a:t>
            </a:r>
            <a:r>
              <a:rPr kumimoji="0" lang="en-US" altLang="zh-CN" i="1" dirty="0">
                <a:cs typeface="Times New Roman" panose="02020603050405020304" pitchFamily="18" charset="0"/>
              </a:rPr>
              <a:t>ID</a:t>
            </a:r>
            <a:r>
              <a:rPr kumimoji="0" lang="en-US" altLang="zh-CN" dirty="0"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cs typeface="Times New Roman" panose="02020603050405020304" pitchFamily="18" charset="0"/>
              </a:rPr>
              <a:t>name</a:t>
            </a:r>
            <a:r>
              <a:rPr kumimoji="0" lang="en-US" altLang="zh-CN" dirty="0">
                <a:cs typeface="Times New Roman" panose="02020603050405020304" pitchFamily="18" charset="0"/>
              </a:rPr>
              <a:t>, </a:t>
            </a:r>
            <a:r>
              <a:rPr kumimoji="0" lang="en-US" altLang="zh-CN" i="1" dirty="0" err="1">
                <a:cs typeface="Times New Roman" panose="02020603050405020304" pitchFamily="18" charset="0"/>
              </a:rPr>
              <a:t>dept_name</a:t>
            </a:r>
            <a:br>
              <a:rPr kumimoji="0" lang="en-US" altLang="zh-CN" i="1" dirty="0">
                <a:cs typeface="Times New Roman" panose="02020603050405020304" pitchFamily="18" charset="0"/>
              </a:rPr>
            </a:br>
            <a:r>
              <a:rPr kumimoji="0" lang="en-US" altLang="zh-CN" i="1" dirty="0">
                <a:cs typeface="Times New Roman" panose="02020603050405020304" pitchFamily="18" charset="0"/>
              </a:rPr>
              <a:t>    </a:t>
            </a:r>
            <a:r>
              <a:rPr kumimoji="0" lang="en-US" altLang="zh-CN" b="1" dirty="0">
                <a:cs typeface="Times New Roman" panose="02020603050405020304" pitchFamily="18" charset="0"/>
              </a:rPr>
              <a:t>from </a:t>
            </a:r>
            <a:r>
              <a:rPr kumimoji="0" lang="en-US" altLang="zh-CN" i="1" dirty="0">
                <a:cs typeface="Times New Roman" panose="02020603050405020304" pitchFamily="18" charset="0"/>
              </a:rPr>
              <a:t>instructor</a:t>
            </a:r>
            <a:endParaRPr kumimoji="0" lang="en-US" altLang="zh-CN" dirty="0">
              <a:cs typeface="Times New Roman" panose="02020603050405020304" pitchFamily="18" charset="0"/>
            </a:endParaRPr>
          </a:p>
          <a:p>
            <a:pPr>
              <a:tabLst>
                <a:tab pos="1370013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Find all instructors in the </a:t>
            </a:r>
            <a:r>
              <a:rPr lang="en-US" altLang="zh-CN" i="1" dirty="0">
                <a:cs typeface="Times New Roman" panose="02020603050405020304" pitchFamily="18" charset="0"/>
              </a:rPr>
              <a:t>Biology</a:t>
            </a:r>
            <a:r>
              <a:rPr lang="en-US" altLang="zh-CN" dirty="0">
                <a:cs typeface="Times New Roman" panose="02020603050405020304" pitchFamily="18" charset="0"/>
              </a:rPr>
              <a:t> department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select </a:t>
            </a:r>
            <a:r>
              <a:rPr lang="en-US" altLang="zh-CN" i="1" dirty="0">
                <a:cs typeface="Times New Roman" panose="02020603050405020304" pitchFamily="18" charset="0"/>
              </a:rPr>
              <a:t>name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from </a:t>
            </a:r>
            <a:r>
              <a:rPr lang="en-US" altLang="zh-CN" i="1" dirty="0">
                <a:cs typeface="Times New Roman" panose="02020603050405020304" pitchFamily="18" charset="0"/>
              </a:rPr>
              <a:t>faculty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where </a:t>
            </a:r>
            <a:r>
              <a:rPr lang="en-US" altLang="zh-CN" i="1" dirty="0" err="1">
                <a:cs typeface="Times New Roman" panose="02020603050405020304" pitchFamily="18" charset="0"/>
              </a:rPr>
              <a:t>dept_name</a:t>
            </a:r>
            <a:r>
              <a:rPr lang="en-US" altLang="zh-CN" i="1" dirty="0"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cs typeface="Times New Roman" panose="02020603050405020304" pitchFamily="18" charset="0"/>
              </a:rPr>
              <a:t>‘Biology’</a:t>
            </a:r>
          </a:p>
          <a:p>
            <a:pPr>
              <a:tabLst>
                <a:tab pos="1370013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Create a view of department salary totals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 </a:t>
            </a:r>
            <a:r>
              <a:rPr lang="en-US" altLang="zh-CN" b="1" dirty="0">
                <a:cs typeface="Times New Roman" panose="02020603050405020304" pitchFamily="18" charset="0"/>
              </a:rPr>
              <a:t>create view </a:t>
            </a:r>
            <a:r>
              <a:rPr lang="en-US" altLang="zh-CN" i="1" dirty="0" err="1">
                <a:cs typeface="Times New Roman" panose="02020603050405020304" pitchFamily="18" charset="0"/>
              </a:rPr>
              <a:t>departments_total_salary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cs typeface="Times New Roman" panose="02020603050405020304" pitchFamily="18" charset="0"/>
              </a:rPr>
              <a:t>dept_name</a:t>
            </a:r>
            <a:r>
              <a:rPr lang="en-US" altLang="zh-CN" dirty="0"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cs typeface="Times New Roman" panose="02020603050405020304" pitchFamily="18" charset="0"/>
              </a:rPr>
              <a:t>total_salary</a:t>
            </a:r>
            <a:r>
              <a:rPr lang="en-US" altLang="zh-CN" dirty="0">
                <a:cs typeface="Times New Roman" panose="02020603050405020304" pitchFamily="18" charset="0"/>
              </a:rPr>
              <a:t>) </a:t>
            </a:r>
            <a:r>
              <a:rPr lang="en-US" altLang="zh-CN" b="1" dirty="0">
                <a:cs typeface="Times New Roman" panose="02020603050405020304" pitchFamily="18" charset="0"/>
              </a:rPr>
              <a:t>as</a:t>
            </a:r>
            <a:br>
              <a:rPr lang="en-US" altLang="zh-CN" b="1" dirty="0">
                <a:cs typeface="Times New Roman" panose="02020603050405020304" pitchFamily="18" charset="0"/>
              </a:rPr>
            </a:br>
            <a:r>
              <a:rPr lang="en-US" altLang="zh-CN" b="1" dirty="0">
                <a:cs typeface="Times New Roman" panose="02020603050405020304" pitchFamily="18" charset="0"/>
              </a:rPr>
              <a:t>       select </a:t>
            </a:r>
            <a:r>
              <a:rPr lang="en-US" altLang="zh-CN" i="1" dirty="0" err="1">
                <a:cs typeface="Times New Roman" panose="02020603050405020304" pitchFamily="18" charset="0"/>
              </a:rPr>
              <a:t>dept_name</a:t>
            </a:r>
            <a:r>
              <a:rPr lang="en-US" altLang="zh-CN" dirty="0"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cs typeface="Times New Roman" panose="02020603050405020304" pitchFamily="18" charset="0"/>
              </a:rPr>
              <a:t>sum 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cs typeface="Times New Roman" panose="02020603050405020304" pitchFamily="18" charset="0"/>
              </a:rPr>
              <a:t>salary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cs typeface="Times New Roman" panose="02020603050405020304" pitchFamily="18" charset="0"/>
              </a:rPr>
              <a:t>from </a:t>
            </a:r>
            <a:r>
              <a:rPr lang="en-US" altLang="zh-CN" i="1" dirty="0">
                <a:cs typeface="Times New Roman" panose="02020603050405020304" pitchFamily="18" charset="0"/>
              </a:rPr>
              <a:t>instructor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     </a:t>
            </a:r>
            <a:r>
              <a:rPr lang="en-US" altLang="zh-CN" b="1" dirty="0">
                <a:cs typeface="Times New Roman" panose="02020603050405020304" pitchFamily="18" charset="0"/>
              </a:rPr>
              <a:t>group by </a:t>
            </a:r>
            <a:r>
              <a:rPr lang="en-US" altLang="zh-CN" i="1" dirty="0" err="1">
                <a:cs typeface="Times New Roman" panose="02020603050405020304" pitchFamily="18" charset="0"/>
              </a:rPr>
              <a:t>dept_name</a:t>
            </a:r>
            <a:r>
              <a:rPr lang="en-US" altLang="zh-CN" dirty="0"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1370013" algn="l"/>
              </a:tabLst>
            </a:pPr>
            <a:endParaRPr lang="en-US" altLang="zh-CN" dirty="0">
              <a:cs typeface="Times New Roman" panose="02020603050405020304" pitchFamily="18" charset="0"/>
            </a:endParaRPr>
          </a:p>
          <a:p>
            <a:pPr>
              <a:tabLst>
                <a:tab pos="1370013" algn="l"/>
              </a:tabLst>
            </a:pPr>
            <a:endParaRPr lang="en-US" altLang="zh-CN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EA4C35-CF29-494F-BAED-36A02EB5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E5B6-AA31-4530-BCA1-AE7C5594B098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F29D82-92AE-4E54-8D46-949E6DF2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2893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83731-D659-4159-9927-D9ACFFAF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anose="02020603050405020304" pitchFamily="18" charset="0"/>
              </a:rPr>
              <a:t>Views Defined Using Other Views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ADD31-E973-4592-8C35-24E42D6F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cs typeface="Times New Roman" panose="02020603050405020304" pitchFamily="18" charset="0"/>
              </a:rPr>
              <a:t>create view </a:t>
            </a:r>
            <a:r>
              <a:rPr lang="en-US" altLang="zh-CN" i="1" dirty="0">
                <a:solidFill>
                  <a:srgbClr val="000099"/>
                </a:solidFill>
                <a:cs typeface="Times New Roman" panose="02020603050405020304" pitchFamily="18" charset="0"/>
              </a:rPr>
              <a:t>physics_fall_2009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as</a:t>
            </a:r>
            <a:br>
              <a:rPr lang="en-US" altLang="zh-CN" b="1" dirty="0">
                <a:cs typeface="Times New Roman" panose="02020603050405020304" pitchFamily="18" charset="0"/>
              </a:rPr>
            </a:br>
            <a:r>
              <a:rPr lang="en-US" altLang="zh-CN" b="1" dirty="0">
                <a:cs typeface="Times New Roman" panose="02020603050405020304" pitchFamily="18" charset="0"/>
              </a:rPr>
              <a:t>   select </a:t>
            </a:r>
            <a:r>
              <a:rPr lang="en-US" altLang="zh-CN" i="1" dirty="0" err="1">
                <a:cs typeface="Times New Roman" panose="02020603050405020304" pitchFamily="18" charset="0"/>
              </a:rPr>
              <a:t>course</a:t>
            </a:r>
            <a:r>
              <a:rPr lang="en-US" altLang="zh-CN" dirty="0" err="1"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cs typeface="Times New Roman" panose="02020603050405020304" pitchFamily="18" charset="0"/>
              </a:rPr>
              <a:t>course_id</a:t>
            </a:r>
            <a:r>
              <a:rPr lang="en-US" altLang="zh-CN" dirty="0"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cs typeface="Times New Roman" panose="02020603050405020304" pitchFamily="18" charset="0"/>
              </a:rPr>
              <a:t>sec_id</a:t>
            </a:r>
            <a:r>
              <a:rPr lang="en-US" altLang="zh-CN" dirty="0"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cs typeface="Times New Roman" panose="02020603050405020304" pitchFamily="18" charset="0"/>
              </a:rPr>
              <a:t>building</a:t>
            </a:r>
            <a:r>
              <a:rPr lang="en-US" altLang="zh-CN" dirty="0"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cs typeface="Times New Roman" panose="02020603050405020304" pitchFamily="18" charset="0"/>
              </a:rPr>
              <a:t>room_number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cs typeface="Times New Roman" panose="02020603050405020304" pitchFamily="18" charset="0"/>
              </a:rPr>
              <a:t>from </a:t>
            </a:r>
            <a:r>
              <a:rPr lang="en-US" altLang="zh-CN" i="1" dirty="0">
                <a:cs typeface="Times New Roman" panose="02020603050405020304" pitchFamily="18" charset="0"/>
              </a:rPr>
              <a:t>course</a:t>
            </a:r>
            <a:r>
              <a:rPr lang="en-US" altLang="zh-CN" dirty="0"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cs typeface="Times New Roman" panose="02020603050405020304" pitchFamily="18" charset="0"/>
              </a:rPr>
              <a:t>section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cs typeface="Times New Roman" panose="02020603050405020304" pitchFamily="18" charset="0"/>
              </a:rPr>
              <a:t>where </a:t>
            </a:r>
            <a:r>
              <a:rPr lang="en-US" altLang="zh-CN" i="1" dirty="0" err="1">
                <a:cs typeface="Times New Roman" panose="02020603050405020304" pitchFamily="18" charset="0"/>
              </a:rPr>
              <a:t>course</a:t>
            </a:r>
            <a:r>
              <a:rPr lang="en-US" altLang="zh-CN" dirty="0" err="1"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cs typeface="Times New Roman" panose="02020603050405020304" pitchFamily="18" charset="0"/>
              </a:rPr>
              <a:t>course_id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= </a:t>
            </a:r>
            <a:r>
              <a:rPr lang="en-US" altLang="zh-CN" i="1" dirty="0" err="1">
                <a:cs typeface="Times New Roman" panose="02020603050405020304" pitchFamily="18" charset="0"/>
              </a:rPr>
              <a:t>section</a:t>
            </a:r>
            <a:r>
              <a:rPr lang="en-US" altLang="zh-CN" dirty="0" err="1"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cs typeface="Times New Roman" panose="02020603050405020304" pitchFamily="18" charset="0"/>
              </a:rPr>
              <a:t>course_id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             </a:t>
            </a:r>
            <a:r>
              <a:rPr lang="en-US" altLang="zh-CN" b="1" dirty="0">
                <a:cs typeface="Times New Roman" panose="02020603050405020304" pitchFamily="18" charset="0"/>
              </a:rPr>
              <a:t>and </a:t>
            </a:r>
            <a:r>
              <a:rPr lang="en-US" altLang="zh-CN" i="1" dirty="0" err="1">
                <a:cs typeface="Times New Roman" panose="02020603050405020304" pitchFamily="18" charset="0"/>
              </a:rPr>
              <a:t>course</a:t>
            </a:r>
            <a:r>
              <a:rPr lang="en-US" altLang="zh-CN" dirty="0" err="1"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cs typeface="Times New Roman" panose="02020603050405020304" pitchFamily="18" charset="0"/>
              </a:rPr>
              <a:t>dept_name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= ’Physics’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             </a:t>
            </a:r>
            <a:r>
              <a:rPr lang="en-US" altLang="zh-CN" b="1" dirty="0">
                <a:cs typeface="Times New Roman" panose="02020603050405020304" pitchFamily="18" charset="0"/>
              </a:rPr>
              <a:t>and </a:t>
            </a:r>
            <a:r>
              <a:rPr lang="en-US" altLang="zh-CN" i="1" dirty="0" err="1">
                <a:cs typeface="Times New Roman" panose="02020603050405020304" pitchFamily="18" charset="0"/>
              </a:rPr>
              <a:t>section</a:t>
            </a:r>
            <a:r>
              <a:rPr lang="en-US" altLang="zh-CN" dirty="0" err="1"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cs typeface="Times New Roman" panose="02020603050405020304" pitchFamily="18" charset="0"/>
              </a:rPr>
              <a:t>semester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= ’Fall’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              </a:t>
            </a:r>
            <a:r>
              <a:rPr lang="en-US" altLang="zh-CN" b="1" dirty="0">
                <a:cs typeface="Times New Roman" panose="02020603050405020304" pitchFamily="18" charset="0"/>
              </a:rPr>
              <a:t>and </a:t>
            </a:r>
            <a:r>
              <a:rPr lang="en-US" altLang="zh-CN" i="1" dirty="0" err="1">
                <a:cs typeface="Times New Roman" panose="02020603050405020304" pitchFamily="18" charset="0"/>
              </a:rPr>
              <a:t>section</a:t>
            </a:r>
            <a:r>
              <a:rPr lang="en-US" altLang="zh-CN" dirty="0" err="1"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cs typeface="Times New Roman" panose="02020603050405020304" pitchFamily="18" charset="0"/>
              </a:rPr>
              <a:t>year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= ’2009’;</a:t>
            </a:r>
          </a:p>
          <a:p>
            <a:r>
              <a:rPr lang="en-US" altLang="zh-CN" b="1" dirty="0">
                <a:cs typeface="Times New Roman" panose="02020603050405020304" pitchFamily="18" charset="0"/>
              </a:rPr>
              <a:t>create view </a:t>
            </a:r>
            <a:r>
              <a:rPr lang="en-US" altLang="zh-CN" i="1" dirty="0">
                <a:cs typeface="Times New Roman" panose="02020603050405020304" pitchFamily="18" charset="0"/>
              </a:rPr>
              <a:t>physics_fall_2009_watson </a:t>
            </a:r>
            <a:r>
              <a:rPr lang="en-US" altLang="zh-CN" b="1" dirty="0">
                <a:cs typeface="Times New Roman" panose="02020603050405020304" pitchFamily="18" charset="0"/>
              </a:rPr>
              <a:t>as</a:t>
            </a:r>
            <a:br>
              <a:rPr lang="en-US" altLang="zh-CN" b="1" dirty="0">
                <a:cs typeface="Times New Roman" panose="02020603050405020304" pitchFamily="18" charset="0"/>
              </a:rPr>
            </a:br>
            <a:r>
              <a:rPr lang="en-US" altLang="zh-CN" b="1" dirty="0">
                <a:cs typeface="Times New Roman" panose="02020603050405020304" pitchFamily="18" charset="0"/>
              </a:rPr>
              <a:t>    select </a:t>
            </a:r>
            <a:r>
              <a:rPr lang="en-US" altLang="zh-CN" i="1" dirty="0" err="1">
                <a:cs typeface="Times New Roman" panose="02020603050405020304" pitchFamily="18" charset="0"/>
              </a:rPr>
              <a:t>course_id</a:t>
            </a:r>
            <a:r>
              <a:rPr lang="en-US" altLang="zh-CN" dirty="0"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cs typeface="Times New Roman" panose="02020603050405020304" pitchFamily="18" charset="0"/>
              </a:rPr>
              <a:t>room_number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   </a:t>
            </a:r>
            <a:r>
              <a:rPr lang="en-US" altLang="zh-CN" b="1" dirty="0">
                <a:cs typeface="Times New Roman" panose="02020603050405020304" pitchFamily="18" charset="0"/>
              </a:rPr>
              <a:t>from </a:t>
            </a:r>
            <a:r>
              <a:rPr lang="en-US" altLang="zh-CN" i="1" dirty="0">
                <a:solidFill>
                  <a:srgbClr val="000099"/>
                </a:solidFill>
                <a:cs typeface="Times New Roman" panose="02020603050405020304" pitchFamily="18" charset="0"/>
              </a:rPr>
              <a:t>physics_fall_2009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    </a:t>
            </a:r>
            <a:r>
              <a:rPr lang="en-US" altLang="zh-CN" b="1" dirty="0">
                <a:cs typeface="Times New Roman" panose="02020603050405020304" pitchFamily="18" charset="0"/>
              </a:rPr>
              <a:t>where </a:t>
            </a:r>
            <a:r>
              <a:rPr lang="en-US" altLang="zh-CN" i="1" dirty="0">
                <a:cs typeface="Times New Roman" panose="02020603050405020304" pitchFamily="18" charset="0"/>
              </a:rPr>
              <a:t>building</a:t>
            </a:r>
            <a:r>
              <a:rPr lang="en-US" altLang="zh-CN" dirty="0">
                <a:cs typeface="Times New Roman" panose="02020603050405020304" pitchFamily="18" charset="0"/>
              </a:rPr>
              <a:t>= ’Watson’;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32487-49EF-4F95-8A46-D85F1D6E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D4FF-59F6-45F6-8219-0AA994E528CB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F3CD38-1B25-4234-9761-E48E8E79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22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AFCABA-F890-4C26-90F7-F3ECA405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FC788-9F31-4180-B268-667B0744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2482-2DA8-4A22-A951-8FD883DF2142}" type="datetime1">
              <a:rPr lang="zh-CN" altLang="en-US" smtClean="0"/>
              <a:t>2021/10/11</a:t>
            </a:fld>
            <a:endParaRPr lang="zh-CN" altLang="en-US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F750912-67EB-472C-9E67-D62017BBC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11" y="385220"/>
            <a:ext cx="10026977" cy="608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91153CA-CE47-4E8F-8C62-AFA39858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2288" y="6060233"/>
            <a:ext cx="533400" cy="2286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 dirty="0">
                <a:latin typeface="Times New Roman" panose="02020603050405020304" pitchFamily="18" charset="0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80120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CB635-7D37-4E57-93D3-1A104DE6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anose="02020603050405020304" pitchFamily="18" charset="0"/>
              </a:rPr>
              <a:t>Views Defined Using Other Views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2FF2E-EDA4-4C18-AFBA-F3629379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One view may be used in the expression defining another view 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A view relation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</a:rPr>
              <a:t> is said to </a:t>
            </a:r>
            <a:r>
              <a:rPr lang="en-US" altLang="zh-CN" i="1" dirty="0">
                <a:solidFill>
                  <a:srgbClr val="000099"/>
                </a:solidFill>
                <a:cs typeface="Times New Roman" panose="02020603050405020304" pitchFamily="18" charset="0"/>
              </a:rPr>
              <a:t>depend directly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on a view relation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 if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2</a:t>
            </a:r>
            <a:r>
              <a:rPr lang="en-US" altLang="zh-CN" dirty="0">
                <a:cs typeface="Times New Roman" panose="02020603050405020304" pitchFamily="18" charset="0"/>
              </a:rPr>
              <a:t> is used in the expression defining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>
                <a:cs typeface="Times New Roman" panose="02020603050405020304" pitchFamily="18" charset="0"/>
              </a:rPr>
              <a:t>A view relation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</a:rPr>
              <a:t> is said to </a:t>
            </a:r>
            <a:r>
              <a:rPr lang="en-US" altLang="zh-CN" i="1" dirty="0">
                <a:solidFill>
                  <a:srgbClr val="000099"/>
                </a:solidFill>
                <a:cs typeface="Times New Roman" panose="02020603050405020304" pitchFamily="18" charset="0"/>
              </a:rPr>
              <a:t>depend on</a:t>
            </a:r>
            <a:r>
              <a:rPr lang="en-US" altLang="zh-CN" dirty="0">
                <a:cs typeface="Times New Roman" panose="02020603050405020304" pitchFamily="18" charset="0"/>
              </a:rPr>
              <a:t> view relation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if either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cs typeface="Times New Roman" panose="02020603050405020304" pitchFamily="18" charset="0"/>
              </a:rPr>
              <a:t>depends directly to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cs typeface="Times New Roman" panose="02020603050405020304" pitchFamily="18" charset="0"/>
              </a:rPr>
              <a:t> or there is a path of dependencies from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</a:rPr>
              <a:t> to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2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A view relation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dirty="0">
                <a:cs typeface="Times New Roman" panose="02020603050405020304" pitchFamily="18" charset="0"/>
              </a:rPr>
              <a:t> is said to be </a:t>
            </a:r>
            <a:r>
              <a:rPr lang="en-US" altLang="zh-CN" i="1" dirty="0">
                <a:solidFill>
                  <a:srgbClr val="000099"/>
                </a:solidFill>
                <a:cs typeface="Times New Roman" panose="02020603050405020304" pitchFamily="18" charset="0"/>
              </a:rPr>
              <a:t>recursive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 if it depends on itself.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2E6728-75D8-42F3-B0D8-9FA301D1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2F55-183B-4DA6-B1D3-C4AC57CDE978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BA3B5C-D470-4B92-9ACD-98850761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419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C44F2-B8EE-4337-8C7C-A52F4333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anose="02020603050405020304" pitchFamily="18" charset="0"/>
              </a:rPr>
              <a:t>View Expansion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469C9-594C-48E4-810B-E7312EAA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Expand use of a view in a query/another view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CA193B-CE24-45FB-85B8-ABF4254B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E0D0-330E-4F4D-94D4-160DEE93808D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3A5A88-BC8F-475C-B59C-C740EEF6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440D912-9B2E-408A-98B5-5DA420AB3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936" y="1329328"/>
            <a:ext cx="7192962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create view </a:t>
            </a:r>
            <a:r>
              <a:rPr lang="en-US" altLang="zh-CN" i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physics_fall_2009_watson </a:t>
            </a:r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as</a:t>
            </a:r>
          </a:p>
          <a:p>
            <a:pPr eaLnBrk="1" hangingPunct="1"/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select 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course_id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room_number</a:t>
            </a:r>
            <a:endParaRPr lang="en-US" altLang="zh-CN" i="1" dirty="0">
              <a:latin typeface="+mn-lt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from 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select 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course</a:t>
            </a:r>
            <a:r>
              <a:rPr lang="en-US" altLang="zh-CN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course_id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building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room_number</a:t>
            </a:r>
            <a:endParaRPr lang="en-US" altLang="zh-CN" i="1" dirty="0">
              <a:latin typeface="+mn-lt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          from </a:t>
            </a:r>
            <a:r>
              <a:rPr lang="en-US" altLang="zh-CN" i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course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section</a:t>
            </a:r>
          </a:p>
          <a:p>
            <a:pPr eaLnBrk="1" hangingPunct="1"/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          where 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course</a:t>
            </a:r>
            <a:r>
              <a:rPr lang="en-US" altLang="zh-CN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course_id</a:t>
            </a:r>
            <a:r>
              <a:rPr lang="en-US" altLang="zh-CN" i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= 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section</a:t>
            </a:r>
            <a:r>
              <a:rPr lang="en-US" altLang="zh-CN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course_id</a:t>
            </a:r>
            <a:endParaRPr lang="en-US" altLang="zh-CN" i="1" dirty="0">
              <a:latin typeface="+mn-lt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               and 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course</a:t>
            </a:r>
            <a:r>
              <a:rPr lang="en-US" altLang="zh-CN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dept_name</a:t>
            </a:r>
            <a:r>
              <a:rPr lang="en-US" altLang="zh-CN" i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= ’Physics’</a:t>
            </a:r>
          </a:p>
          <a:p>
            <a:pPr eaLnBrk="1" hangingPunct="1"/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               and 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section</a:t>
            </a:r>
            <a:r>
              <a:rPr lang="en-US" altLang="zh-CN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semester</a:t>
            </a:r>
            <a:r>
              <a:rPr lang="en-US" altLang="zh-CN" i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= ’Fall’</a:t>
            </a:r>
          </a:p>
          <a:p>
            <a:pPr eaLnBrk="1" hangingPunct="1"/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               and 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section</a:t>
            </a:r>
            <a:r>
              <a:rPr lang="en-US" altLang="zh-CN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r>
              <a:rPr lang="en-US" altLang="zh-CN" i="1" dirty="0" err="1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year</a:t>
            </a:r>
            <a:r>
              <a:rPr lang="en-US" altLang="zh-CN" i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= ’2009’)</a:t>
            </a:r>
          </a:p>
          <a:p>
            <a:pPr eaLnBrk="1" hangingPunct="1"/>
            <a:r>
              <a:rPr lang="en-US" altLang="zh-CN" b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where </a:t>
            </a:r>
            <a:r>
              <a:rPr lang="en-US" altLang="zh-CN" i="1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building</a:t>
            </a:r>
            <a:r>
              <a:rPr lang="en-US" altLang="zh-CN" dirty="0">
                <a:latin typeface="+mn-lt"/>
                <a:ea typeface="MS PGothic" panose="020B0600070205080204" pitchFamily="34" charset="-128"/>
                <a:cs typeface="Times New Roman" panose="02020603050405020304" pitchFamily="18" charset="0"/>
              </a:rPr>
              <a:t>= ’Watson’;</a:t>
            </a:r>
          </a:p>
          <a:p>
            <a:pPr eaLnBrk="1" hangingPunct="1"/>
            <a:endParaRPr lang="en-US" altLang="zh-CN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6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664A1-EF81-45C4-8347-5A096A12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anose="02020603050405020304" pitchFamily="18" charset="0"/>
              </a:rPr>
              <a:t>View Expansion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0E8EFB-5A53-4DC2-8B94-3614E247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A way to define the meaning of views defined in terms of other views.</a:t>
            </a:r>
          </a:p>
          <a:p>
            <a:pPr>
              <a:tabLst>
                <a:tab pos="681038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Let view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</a:rPr>
              <a:t> be defined by an expression </a:t>
            </a:r>
            <a:r>
              <a:rPr lang="en-US" altLang="zh-CN" i="1" dirty="0">
                <a:cs typeface="Times New Roman" panose="02020603050405020304" pitchFamily="18" charset="0"/>
              </a:rPr>
              <a:t>e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</a:rPr>
              <a:t> that may itself contain uses of view relations.</a:t>
            </a:r>
          </a:p>
          <a:p>
            <a:pPr>
              <a:tabLst>
                <a:tab pos="681038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View expansion of an expression repeats the following replacement step:</a:t>
            </a:r>
          </a:p>
          <a:p>
            <a:pPr>
              <a:buFont typeface="Monotype Sorts" charset="2"/>
              <a:buNone/>
              <a:tabLst>
                <a:tab pos="681038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		</a:t>
            </a:r>
            <a:r>
              <a:rPr lang="en-US" altLang="zh-CN" b="1" dirty="0">
                <a:cs typeface="Times New Roman" panose="02020603050405020304" pitchFamily="18" charset="0"/>
              </a:rPr>
              <a:t>repeat</a:t>
            </a:r>
            <a:br>
              <a:rPr lang="en-US" altLang="zh-CN" b="1" dirty="0">
                <a:cs typeface="Times New Roman" panose="02020603050405020304" pitchFamily="18" charset="0"/>
              </a:rPr>
            </a:br>
            <a:r>
              <a:rPr lang="en-US" altLang="zh-CN" b="1" dirty="0">
                <a:cs typeface="Times New Roman" panose="02020603050405020304" pitchFamily="18" charset="0"/>
              </a:rPr>
              <a:t>		</a:t>
            </a:r>
            <a:r>
              <a:rPr lang="en-US" altLang="zh-CN" dirty="0">
                <a:cs typeface="Times New Roman" panose="02020603050405020304" pitchFamily="18" charset="0"/>
              </a:rPr>
              <a:t>Find any view relation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cs typeface="Times New Roman" panose="02020603050405020304" pitchFamily="18" charset="0"/>
              </a:rPr>
              <a:t>i</a:t>
            </a:r>
            <a:r>
              <a:rPr lang="en-US" altLang="zh-CN" dirty="0">
                <a:cs typeface="Times New Roman" panose="02020603050405020304" pitchFamily="18" charset="0"/>
              </a:rPr>
              <a:t> in </a:t>
            </a:r>
            <a:r>
              <a:rPr lang="en-US" altLang="zh-CN" i="1" dirty="0">
                <a:cs typeface="Times New Roman" panose="02020603050405020304" pitchFamily="18" charset="0"/>
              </a:rPr>
              <a:t>e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		Replace the view relation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cs typeface="Times New Roman" panose="02020603050405020304" pitchFamily="18" charset="0"/>
              </a:rPr>
              <a:t>i</a:t>
            </a:r>
            <a:r>
              <a:rPr lang="en-US" altLang="zh-CN" dirty="0">
                <a:cs typeface="Times New Roman" panose="02020603050405020304" pitchFamily="18" charset="0"/>
              </a:rPr>
              <a:t> by the expression defining </a:t>
            </a:r>
            <a:r>
              <a:rPr lang="en-US" altLang="zh-CN" i="1" dirty="0"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cs typeface="Times New Roman" panose="02020603050405020304" pitchFamily="18" charset="0"/>
              </a:rPr>
              <a:t>i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cs typeface="Times New Roman" panose="02020603050405020304" pitchFamily="18" charset="0"/>
              </a:rPr>
              <a:t>until</a:t>
            </a:r>
            <a:r>
              <a:rPr lang="en-US" altLang="zh-CN" dirty="0">
                <a:cs typeface="Times New Roman" panose="02020603050405020304" pitchFamily="18" charset="0"/>
              </a:rPr>
              <a:t> no more view relations are present in </a:t>
            </a:r>
            <a:r>
              <a:rPr lang="en-US" altLang="zh-CN" i="1" dirty="0">
                <a:cs typeface="Times New Roman" panose="02020603050405020304" pitchFamily="18" charset="0"/>
              </a:rPr>
              <a:t>e</a:t>
            </a:r>
            <a:r>
              <a:rPr lang="en-US" altLang="zh-CN" baseline="-25000" dirty="0">
                <a:cs typeface="Times New Roman" panose="02020603050405020304" pitchFamily="18" charset="0"/>
              </a:rPr>
              <a:t>1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tabLst>
                <a:tab pos="681038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As long as the view definitions are not recursive, this loop will terminate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0E4F2-19EE-451C-AF49-787AA6C0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CE5E-78BB-4C0F-AAFF-080C99988339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87CE29-4664-465C-B808-B9A69F78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993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92FE0-7C6A-485E-8407-BDE1E048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of a 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1F435-A3DA-4B1B-9A91-5CEFACD10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085850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Add a new tuple to </a:t>
            </a:r>
            <a:r>
              <a:rPr lang="en-US" altLang="zh-CN" i="1" dirty="0">
                <a:cs typeface="Times New Roman" panose="02020603050405020304" pitchFamily="18" charset="0"/>
              </a:rPr>
              <a:t>faculty </a:t>
            </a:r>
            <a:r>
              <a:rPr lang="en-US" altLang="zh-CN" dirty="0">
                <a:cs typeface="Times New Roman" panose="02020603050405020304" pitchFamily="18" charset="0"/>
              </a:rPr>
              <a:t>view which we defined earlier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buFont typeface="Monotype Sorts" charset="2"/>
              <a:buNone/>
              <a:tabLst>
                <a:tab pos="1085850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		</a:t>
            </a:r>
            <a:r>
              <a:rPr lang="en-US" altLang="zh-CN" b="1" dirty="0">
                <a:cs typeface="Times New Roman" panose="02020603050405020304" pitchFamily="18" charset="0"/>
              </a:rPr>
              <a:t>insert into </a:t>
            </a:r>
            <a:r>
              <a:rPr lang="en-US" altLang="zh-CN" i="1" dirty="0">
                <a:cs typeface="Times New Roman" panose="02020603050405020304" pitchFamily="18" charset="0"/>
              </a:rPr>
              <a:t>faculty </a:t>
            </a:r>
            <a:r>
              <a:rPr lang="en-US" altLang="zh-CN" b="1" dirty="0">
                <a:cs typeface="Times New Roman" panose="02020603050405020304" pitchFamily="18" charset="0"/>
              </a:rPr>
              <a:t>values </a:t>
            </a:r>
            <a:r>
              <a:rPr lang="en-US" altLang="zh-CN" dirty="0">
                <a:cs typeface="Times New Roman" panose="02020603050405020304" pitchFamily="18" charset="0"/>
              </a:rPr>
              <a:t>(’30765’, ’Green’, ’Music’);</a:t>
            </a:r>
          </a:p>
          <a:p>
            <a:pPr>
              <a:buFont typeface="Monotype Sorts" charset="2"/>
              <a:buNone/>
              <a:tabLst>
                <a:tab pos="1085850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	This insertion must be represented by the insertion of the tuple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buFont typeface="Monotype Sorts" charset="2"/>
              <a:buNone/>
              <a:tabLst>
                <a:tab pos="1085850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			(’30765’, ’Green’, ’Music’, null)</a:t>
            </a:r>
          </a:p>
          <a:p>
            <a:pPr>
              <a:buFont typeface="Monotype Sorts" charset="2"/>
              <a:buNone/>
              <a:tabLst>
                <a:tab pos="1085850" algn="l"/>
              </a:tabLst>
            </a:pPr>
            <a:r>
              <a:rPr lang="en-US" altLang="zh-CN" dirty="0">
                <a:cs typeface="Times New Roman" panose="02020603050405020304" pitchFamily="18" charset="0"/>
              </a:rPr>
              <a:t>	into the </a:t>
            </a:r>
            <a:r>
              <a:rPr lang="en-US" altLang="zh-CN" i="1" dirty="0">
                <a:cs typeface="Times New Roman" panose="02020603050405020304" pitchFamily="18" charset="0"/>
              </a:rPr>
              <a:t>instructor</a:t>
            </a:r>
            <a:r>
              <a:rPr lang="en-US" altLang="zh-CN" dirty="0">
                <a:cs typeface="Times New Roman" panose="02020603050405020304" pitchFamily="18" charset="0"/>
              </a:rPr>
              <a:t> relation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B5B9CA-93ED-4EEB-97D9-B15906F8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4300-59B2-4ECB-B97A-F6847EA2BCF7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572CEC-AA61-461D-9793-0974A7D2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97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60F94-F560-44B8-85C8-88EDB6FA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anose="02020603050405020304" pitchFamily="18" charset="0"/>
              </a:rPr>
              <a:t>Materialized Views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0E4CB-92CD-44B7-8B84-32E249883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Materializing a view</a:t>
            </a:r>
            <a:r>
              <a:rPr lang="en-US" altLang="zh-CN" dirty="0">
                <a:cs typeface="Times New Roman" panose="02020603050405020304" pitchFamily="18" charset="0"/>
              </a:rPr>
              <a:t>: create a physical table containing all the tuples in the result of the query defining the view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If relations used in the query are updated, the materialized view result becomes out of date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Need to </a:t>
            </a:r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maintain</a:t>
            </a:r>
            <a:r>
              <a:rPr lang="en-US" altLang="zh-CN" dirty="0">
                <a:cs typeface="Times New Roman" panose="02020603050405020304" pitchFamily="18" charset="0"/>
              </a:rPr>
              <a:t> the view, by updating the view whenever the underlying relations are updated.</a:t>
            </a:r>
          </a:p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00C743-498E-41C1-9141-5A7BB425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F3AA5-40B1-4294-906A-C8AB2ECB106A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7C768B-C515-4B13-825B-4C91460E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331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368E7-5170-4ECB-B2A0-E8BEAC8B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Transactions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3AB31-2A7B-4BA0-B25B-D895CFF3A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rgbClr val="002060"/>
                </a:solidFill>
              </a:rPr>
              <a:t>  transaction </a:t>
            </a:r>
            <a:r>
              <a:rPr lang="en-US" altLang="en-US" dirty="0"/>
              <a:t>consists of a sequence of query and/or update statements and is a “unit” of work</a:t>
            </a:r>
          </a:p>
          <a:p>
            <a:r>
              <a:rPr lang="en-US" altLang="en-US" dirty="0"/>
              <a:t>The SQL standard specifies that a transaction begins implicitly when an SQL statement is executed.  </a:t>
            </a:r>
          </a:p>
          <a:p>
            <a:r>
              <a:rPr lang="en-US" altLang="en-US" dirty="0"/>
              <a:t>The transaction must end with one of the following statements: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Commit work</a:t>
            </a:r>
            <a:r>
              <a:rPr lang="en-US" altLang="en-US" dirty="0"/>
              <a:t>. The updates performed by the transaction become permanent in the database.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Rollback work</a:t>
            </a:r>
            <a:r>
              <a:rPr lang="en-US" altLang="en-US" dirty="0"/>
              <a:t>. All  the updates performed by the SQL statements in the transaction are undone.</a:t>
            </a:r>
          </a:p>
          <a:p>
            <a:r>
              <a:rPr lang="en-US" altLang="en-US" dirty="0"/>
              <a:t>ACID </a:t>
            </a:r>
            <a:r>
              <a:rPr lang="en-US" altLang="en-US" dirty="0" err="1"/>
              <a:t>propertities</a:t>
            </a:r>
            <a:endParaRPr lang="en-US" altLang="en-US" dirty="0"/>
          </a:p>
          <a:p>
            <a:pPr lvl="1"/>
            <a:r>
              <a:rPr lang="en-US" altLang="zh-CN" dirty="0"/>
              <a:t>Atomicity, </a:t>
            </a:r>
            <a:r>
              <a:rPr lang="en-US" altLang="en-US" dirty="0"/>
              <a:t>Consistency, Isolation, Durability</a:t>
            </a:r>
          </a:p>
          <a:p>
            <a:r>
              <a:rPr lang="en-US" altLang="en-US" dirty="0"/>
              <a:t>Atomic transaction</a:t>
            </a:r>
          </a:p>
          <a:p>
            <a:pPr lvl="1"/>
            <a:r>
              <a:rPr lang="en-US" altLang="en-US" dirty="0"/>
              <a:t>either fully executed or rolled back as if it never occurred</a:t>
            </a:r>
          </a:p>
          <a:p>
            <a:r>
              <a:rPr lang="en-US" altLang="en-US" dirty="0"/>
              <a:t>Isolation from concurrent transactions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A814E3-7F57-4E26-A292-3A35DEF8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9719-E856-4D14-A5DC-6C912E5B865E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174510-992F-4236-BFC0-BE0B0CE6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406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CBDE79-546A-4E31-8873-B061E78F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3C4FE-1970-401E-A3B5-B1910470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46E6E-3CE0-44BC-B864-5D316BB926ED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7EC0B-B5BB-40C3-8270-B8AE5222CA0B}"/>
              </a:ext>
            </a:extLst>
          </p:cNvPr>
          <p:cNvSpPr txBox="1">
            <a:spLocks noChangeArrowheads="1"/>
          </p:cNvSpPr>
          <p:nvPr/>
        </p:nvSpPr>
        <p:spPr>
          <a:xfrm>
            <a:off x="987705" y="282622"/>
            <a:ext cx="10549492" cy="658358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CN" dirty="0"/>
              <a:t>   </a:t>
            </a:r>
            <a:r>
              <a:rPr lang="en-US" altLang="zh-CN" sz="2600" dirty="0">
                <a:latin typeface="+mn-lt"/>
              </a:rPr>
              <a:t>DECLARE   @transfer_name   varchar(10)                 /*</a:t>
            </a:r>
            <a:r>
              <a:rPr lang="zh-CN" altLang="en-US" sz="2600" dirty="0">
                <a:latin typeface="+mn-lt"/>
              </a:rPr>
              <a:t>事务变量定义*/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zh-CN" altLang="en-US" sz="2600" dirty="0">
                <a:latin typeface="+mn-lt"/>
              </a:rPr>
              <a:t>    </a:t>
            </a:r>
            <a:r>
              <a:rPr lang="en-US" altLang="zh-CN" sz="2600" dirty="0">
                <a:latin typeface="+mn-lt"/>
              </a:rPr>
              <a:t>SET @transfer_name = ‘I-transfer-from-A-to-B’       /*</a:t>
            </a:r>
            <a:r>
              <a:rPr lang="zh-CN" altLang="en-US" sz="2600" dirty="0">
                <a:latin typeface="+mn-lt"/>
              </a:rPr>
              <a:t>事务命名*/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zh-CN" altLang="en-US" sz="2600" dirty="0">
                <a:latin typeface="+mn-lt"/>
              </a:rPr>
              <a:t>    </a:t>
            </a:r>
            <a:r>
              <a:rPr lang="en-US" altLang="zh-CN" sz="2600" dirty="0">
                <a:solidFill>
                  <a:srgbClr val="FF0000"/>
                </a:solidFill>
                <a:latin typeface="+mn-lt"/>
              </a:rPr>
              <a:t>BEGIN TRANSACTION @transfer_name</a:t>
            </a:r>
            <a:r>
              <a:rPr lang="en-US" altLang="zh-CN" sz="2600" dirty="0">
                <a:latin typeface="+mn-lt"/>
              </a:rPr>
              <a:t>                     </a:t>
            </a:r>
            <a:r>
              <a:rPr lang="en-US" altLang="zh-CN" sz="2600" dirty="0">
                <a:solidFill>
                  <a:srgbClr val="FF0000"/>
                </a:solidFill>
                <a:latin typeface="+mn-lt"/>
              </a:rPr>
              <a:t>/*</a:t>
            </a:r>
            <a:r>
              <a:rPr lang="zh-CN" altLang="en-US" sz="2600" dirty="0">
                <a:solidFill>
                  <a:srgbClr val="FF0000"/>
                </a:solidFill>
                <a:latin typeface="+mn-lt"/>
              </a:rPr>
              <a:t>事务开始*/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zh-CN" altLang="en-US" sz="2600" dirty="0">
                <a:latin typeface="+mn-lt"/>
              </a:rPr>
              <a:t>    </a:t>
            </a:r>
            <a:r>
              <a:rPr lang="en-US" altLang="zh-CN" sz="2600" dirty="0">
                <a:latin typeface="+mn-lt"/>
              </a:rPr>
              <a:t>USE  ACCOUNT                                                    /*</a:t>
            </a:r>
            <a:r>
              <a:rPr lang="zh-CN" altLang="en-US" sz="2600" dirty="0">
                <a:latin typeface="+mn-lt"/>
              </a:rPr>
              <a:t>打开数据库</a:t>
            </a:r>
            <a:r>
              <a:rPr lang="en-US" altLang="zh-CN" sz="2600" dirty="0">
                <a:latin typeface="+mn-lt"/>
              </a:rPr>
              <a:t>ACCOUNT*/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zh-CN" altLang="en-US" sz="2600" dirty="0">
                <a:latin typeface="+mn-lt"/>
              </a:rPr>
              <a:t>    </a:t>
            </a:r>
            <a:r>
              <a:rPr lang="en-US" altLang="zh-CN" sz="2600" dirty="0">
                <a:latin typeface="+mn-lt"/>
              </a:rPr>
              <a:t>GO                                                           /*</a:t>
            </a:r>
            <a:r>
              <a:rPr lang="zh-CN" altLang="en-US" sz="2600" dirty="0">
                <a:latin typeface="+mn-lt"/>
              </a:rPr>
              <a:t>将上述批</a:t>
            </a:r>
            <a:r>
              <a:rPr lang="en-US" altLang="zh-CN" sz="2600" dirty="0">
                <a:latin typeface="+mn-lt"/>
              </a:rPr>
              <a:t>SQL</a:t>
            </a:r>
            <a:r>
              <a:rPr lang="zh-CN" altLang="en-US" sz="2600" dirty="0">
                <a:latin typeface="+mn-lt"/>
              </a:rPr>
              <a:t>语句提交</a:t>
            </a:r>
            <a:r>
              <a:rPr lang="en-US" altLang="zh-CN" sz="2600" dirty="0">
                <a:latin typeface="+mn-lt"/>
              </a:rPr>
              <a:t>SQL Server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CN" sz="2600" dirty="0">
                <a:latin typeface="+mn-lt"/>
              </a:rPr>
              <a:t>    </a:t>
            </a: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UPDATE    A                                             /* </a:t>
            </a:r>
            <a:r>
              <a:rPr lang="zh-CN" altLang="en-US" sz="2600" dirty="0">
                <a:solidFill>
                  <a:srgbClr val="110DB3"/>
                </a:solidFill>
                <a:latin typeface="+mn-lt"/>
              </a:rPr>
              <a:t>修改</a:t>
            </a: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A</a:t>
            </a:r>
            <a:r>
              <a:rPr lang="zh-CN" altLang="en-US" sz="2600" dirty="0">
                <a:solidFill>
                  <a:srgbClr val="110DB3"/>
                </a:solidFill>
                <a:latin typeface="+mn-lt"/>
              </a:rPr>
              <a:t>帐户*/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        SET  balance =  balance – 50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        WHERE  </a:t>
            </a:r>
            <a:r>
              <a:rPr lang="en-US" altLang="zh-CN" sz="2600" dirty="0" err="1">
                <a:solidFill>
                  <a:srgbClr val="110DB3"/>
                </a:solidFill>
                <a:latin typeface="+mn-lt"/>
              </a:rPr>
              <a:t>branch_name</a:t>
            </a: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= ‘Brooklyn’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    UPDATE    B                                              /* </a:t>
            </a:r>
            <a:r>
              <a:rPr lang="zh-CN" altLang="en-US" sz="2600" dirty="0">
                <a:solidFill>
                  <a:srgbClr val="110DB3"/>
                </a:solidFill>
                <a:latin typeface="+mn-lt"/>
              </a:rPr>
              <a:t>修改</a:t>
            </a: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B</a:t>
            </a:r>
            <a:r>
              <a:rPr lang="zh-CN" altLang="en-US" sz="2600" dirty="0">
                <a:solidFill>
                  <a:srgbClr val="110DB3"/>
                </a:solidFill>
                <a:latin typeface="+mn-lt"/>
              </a:rPr>
              <a:t>帐户*/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        SET       balance = balance + 50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        WHERE  </a:t>
            </a:r>
            <a:r>
              <a:rPr lang="en-US" altLang="zh-CN" sz="2600" dirty="0" err="1">
                <a:solidFill>
                  <a:srgbClr val="110DB3"/>
                </a:solidFill>
                <a:latin typeface="+mn-lt"/>
              </a:rPr>
              <a:t>branch_name</a:t>
            </a:r>
            <a:r>
              <a:rPr lang="en-US" altLang="zh-CN" sz="2600" dirty="0">
                <a:solidFill>
                  <a:srgbClr val="110DB3"/>
                </a:solidFill>
                <a:latin typeface="+mn-lt"/>
              </a:rPr>
              <a:t>= ‘Brooklyn</a:t>
            </a:r>
            <a:r>
              <a:rPr lang="en-US" altLang="zh-CN" sz="2600" i="1" dirty="0">
                <a:solidFill>
                  <a:srgbClr val="110DB3"/>
                </a:solidFill>
                <a:latin typeface="+mn-lt"/>
              </a:rPr>
              <a:t>’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CN" sz="2600" dirty="0">
                <a:latin typeface="+mn-lt"/>
              </a:rPr>
              <a:t>     GO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en-US" altLang="zh-CN" sz="2600" dirty="0">
                <a:latin typeface="+mn-lt"/>
              </a:rPr>
              <a:t>     </a:t>
            </a:r>
            <a:r>
              <a:rPr lang="en-US" altLang="zh-CN" sz="2600" dirty="0">
                <a:solidFill>
                  <a:srgbClr val="FF0000"/>
                </a:solidFill>
                <a:latin typeface="+mn-lt"/>
              </a:rPr>
              <a:t>COMMIT TRANSACTION @transfer_name</a:t>
            </a:r>
            <a:r>
              <a:rPr lang="en-US" altLang="zh-CN" sz="2600" dirty="0">
                <a:latin typeface="+mn-lt"/>
              </a:rPr>
              <a:t>                   </a:t>
            </a:r>
            <a:r>
              <a:rPr lang="en-US" altLang="zh-CN" sz="2600" dirty="0">
                <a:solidFill>
                  <a:srgbClr val="FF0000"/>
                </a:solidFill>
                <a:latin typeface="+mn-lt"/>
              </a:rPr>
              <a:t>/*</a:t>
            </a:r>
            <a:r>
              <a:rPr lang="zh-CN" altLang="en-US" sz="2600" dirty="0">
                <a:solidFill>
                  <a:srgbClr val="FF0000"/>
                </a:solidFill>
                <a:latin typeface="+mn-lt"/>
              </a:rPr>
              <a:t>事务提交*/</a:t>
            </a:r>
          </a:p>
          <a:p>
            <a:pPr marL="342900" indent="-342900">
              <a:buFont typeface="Wingdings" panose="05000000000000000000" pitchFamily="2" charset="2"/>
              <a:buNone/>
            </a:pPr>
            <a:r>
              <a:rPr lang="zh-CN" altLang="en-US" sz="2600" dirty="0">
                <a:latin typeface="+mn-lt"/>
              </a:rPr>
              <a:t>     </a:t>
            </a:r>
            <a:r>
              <a:rPr lang="en-US" altLang="zh-CN" sz="2600" dirty="0">
                <a:latin typeface="+mn-lt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2015637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5D8EC-97E0-49DC-BA77-939AD492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4.4 Integrity Constraints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D7BC9-C00F-40FB-ABB2-EB3701F80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Integrity constraints guard against accidental damage to the database, by ensuring that </a:t>
            </a:r>
            <a:r>
              <a:rPr lang="en-US" altLang="zh-CN" i="1" dirty="0"/>
              <a:t>authorized</a:t>
            </a:r>
            <a:r>
              <a:rPr lang="en-US" altLang="zh-CN" dirty="0"/>
              <a:t> changes to the database do not result in a loss of data consistency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en-US" altLang="zh-CN" dirty="0"/>
              <a:t>Classification of integrity constraints and some examples</a:t>
            </a:r>
          </a:p>
          <a:p>
            <a:pPr lvl="1" eaLnBrk="1" hangingPunct="1">
              <a:defRPr/>
            </a:pPr>
            <a:r>
              <a:rPr lang="en-US" altLang="zh-CN" dirty="0"/>
              <a:t> refer to Fig.4.0.1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85A106-8EFD-4738-BB9E-7CCDC511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B6C-1860-42A6-97BA-ADF4734F385D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0BE9E6-F440-424C-B54A-93D50ACB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A1CC658-1D2D-412B-8F6E-F7E950B71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948" y="1911235"/>
            <a:ext cx="7993063" cy="221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93675" indent="-193675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573088" indent="-188913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</a:rPr>
              <a:t>An instructor name can not be </a:t>
            </a:r>
            <a:r>
              <a:rPr lang="en-US" altLang="zh-CN" i="1" dirty="0">
                <a:latin typeface="+mn-lt"/>
              </a:rPr>
              <a:t>null</a:t>
            </a:r>
          </a:p>
          <a:p>
            <a:pPr lv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</a:rPr>
              <a:t>No two instructors can have the same instructor </a:t>
            </a:r>
            <a:r>
              <a:rPr lang="en-US" altLang="zh-CN" i="1" dirty="0">
                <a:latin typeface="+mn-lt"/>
              </a:rPr>
              <a:t>ID</a:t>
            </a:r>
          </a:p>
          <a:p>
            <a:pPr lvl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</a:rPr>
              <a:t>Every department name in the </a:t>
            </a:r>
            <a:r>
              <a:rPr lang="en-US" altLang="zh-CN" i="1" dirty="0">
                <a:latin typeface="+mn-lt"/>
              </a:rPr>
              <a:t>course</a:t>
            </a:r>
            <a:r>
              <a:rPr lang="en-US" altLang="zh-CN" dirty="0">
                <a:latin typeface="+mn-lt"/>
              </a:rPr>
              <a:t> relation must have a matching department name in the </a:t>
            </a:r>
            <a:r>
              <a:rPr lang="en-US" altLang="zh-CN" i="1" dirty="0">
                <a:latin typeface="+mn-lt"/>
              </a:rPr>
              <a:t>department</a:t>
            </a:r>
            <a:r>
              <a:rPr lang="en-US" altLang="zh-CN" dirty="0">
                <a:latin typeface="+mn-lt"/>
              </a:rPr>
              <a:t> relation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40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AFCABA-F890-4C26-90F7-F3ECA405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FC788-9F31-4180-B268-667B0744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42482-2DA8-4A22-A951-8FD883DF2142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11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91153CA-CE47-4E8F-8C62-AFA39858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0453" y="6042304"/>
            <a:ext cx="533400" cy="2286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1600" dirty="0">
                <a:latin typeface="Times New Roman" panose="02020603050405020304" pitchFamily="18" charset="0"/>
              </a:rPr>
              <a:t>return</a:t>
            </a:r>
          </a:p>
        </p:txBody>
      </p:sp>
      <p:graphicFrame>
        <p:nvGraphicFramePr>
          <p:cNvPr id="6" name="Group 2">
            <a:extLst>
              <a:ext uri="{FF2B5EF4-FFF2-40B4-BE49-F238E27FC236}">
                <a16:creationId xmlns:a16="http://schemas.microsoft.com/office/drawing/2014/main" id="{F6A0FF2C-E0D7-41ED-B059-562C703BD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519583"/>
              </p:ext>
            </p:extLst>
          </p:nvPr>
        </p:nvGraphicFramePr>
        <p:xfrm>
          <a:off x="454211" y="346816"/>
          <a:ext cx="10822806" cy="6164367"/>
        </p:xfrm>
        <a:graphic>
          <a:graphicData uri="http://schemas.openxmlformats.org/drawingml/2006/table">
            <a:tbl>
              <a:tblPr/>
              <a:tblGrid>
                <a:gridCol w="1296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4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5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6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attribute-level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tuple-level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relation-level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static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data type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data format,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e.g. YY.MM.DD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domain  constraints,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 e.g.1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null value,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 e.g. not null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5263" marR="0" lvl="0" indent="-1952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constraints among attributes</a:t>
                      </a:r>
                    </a:p>
                    <a:p>
                      <a:pPr marL="195263" marR="0" lvl="0" indent="-1952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values </a:t>
                      </a:r>
                    </a:p>
                    <a:p>
                      <a:pPr marL="195263" marR="0" lvl="0" indent="-1952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Char char="Ø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e.g.2 </a:t>
                      </a:r>
                    </a:p>
                    <a:p>
                      <a:pPr marL="195263" marR="0" lvl="0" indent="-19526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Char char="Ø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mapping cardinality constraints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entity integrity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Char char="Ø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e.g.3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referential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 integrity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 functional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 dependency (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§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+mn-cs"/>
                        </a:rPr>
                        <a:t>8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buChar char="n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statistical constraints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Char char="Ø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e.g.6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76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dynamic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constraints on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updating of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attribute values or attribute definition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Char char="Ø"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e.g.4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constraints among attributes  values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Char char="Ø"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e.g.5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transaction constraint:  atomy, consistency, isolation, durability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(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§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 14, 15, 16)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250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B4DA7-C5C7-4C07-AB56-A782A455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Examples of Integrity Constraints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27B4E-D8E2-4502-9EC9-5B48D4BA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E.g.1   the </a:t>
            </a:r>
            <a:r>
              <a:rPr lang="en-US" altLang="zh-CN" i="1" dirty="0"/>
              <a:t>salary of</a:t>
            </a:r>
            <a:r>
              <a:rPr lang="en-US" altLang="zh-CN" dirty="0"/>
              <a:t> </a:t>
            </a:r>
            <a:r>
              <a:rPr lang="en-US" altLang="zh-CN" i="1" dirty="0"/>
              <a:t>manager</a:t>
            </a:r>
            <a:r>
              <a:rPr lang="en-US" altLang="zh-CN" dirty="0"/>
              <a:t> should not be lower than $1000 in </a:t>
            </a:r>
            <a:r>
              <a:rPr lang="en-US" altLang="zh-CN" i="1" dirty="0"/>
              <a:t>Employee</a:t>
            </a:r>
          </a:p>
          <a:p>
            <a:pPr eaLnBrk="1" hangingPunct="1"/>
            <a:r>
              <a:rPr lang="en-US" altLang="zh-CN" dirty="0"/>
              <a:t>E.g.2   table T (x, y, z ), z =</a:t>
            </a:r>
            <a:r>
              <a:rPr lang="en-US" altLang="zh-CN" dirty="0" err="1"/>
              <a:t>x+y</a:t>
            </a:r>
            <a:r>
              <a:rPr lang="en-US" altLang="zh-CN" dirty="0"/>
              <a:t>, z is a </a:t>
            </a:r>
            <a:r>
              <a:rPr lang="en-US" altLang="zh-CN" b="1" i="1" dirty="0"/>
              <a:t>derived</a:t>
            </a:r>
            <a:r>
              <a:rPr lang="en-US" altLang="zh-CN" dirty="0"/>
              <a:t> attributes from x and y.</a:t>
            </a:r>
          </a:p>
          <a:p>
            <a:pPr eaLnBrk="1" hangingPunct="1"/>
            <a:r>
              <a:rPr lang="en-US" altLang="zh-CN" dirty="0"/>
              <a:t>E.g.3   the </a:t>
            </a:r>
            <a:r>
              <a:rPr lang="en-US" altLang="zh-CN" i="1" dirty="0"/>
              <a:t>student#</a:t>
            </a:r>
            <a:r>
              <a:rPr lang="en-US" altLang="zh-CN" dirty="0"/>
              <a:t> for table </a:t>
            </a:r>
            <a:r>
              <a:rPr lang="en-US" altLang="zh-CN" i="1" dirty="0"/>
              <a:t>student</a:t>
            </a:r>
            <a:r>
              <a:rPr lang="en-US" altLang="zh-CN" dirty="0"/>
              <a:t> should not be null</a:t>
            </a:r>
          </a:p>
          <a:p>
            <a:pPr eaLnBrk="1" hangingPunct="1"/>
            <a:r>
              <a:rPr lang="en-US" altLang="zh-CN" dirty="0"/>
              <a:t>E.g.4    the </a:t>
            </a:r>
            <a:r>
              <a:rPr lang="en-US" altLang="zh-CN" i="1" dirty="0"/>
              <a:t>age  of students</a:t>
            </a:r>
            <a:r>
              <a:rPr lang="en-US" altLang="zh-CN" dirty="0"/>
              <a:t> should only be added</a:t>
            </a:r>
          </a:p>
          <a:p>
            <a:pPr eaLnBrk="1" hangingPunct="1"/>
            <a:r>
              <a:rPr lang="en-US" altLang="zh-CN" dirty="0"/>
              <a:t>E.g.5</a:t>
            </a:r>
            <a:r>
              <a:rPr lang="en-US" altLang="zh-CN" i="1" dirty="0"/>
              <a:t>  when  employee tuples is modified</a:t>
            </a:r>
            <a:r>
              <a:rPr lang="en-US" altLang="zh-CN" dirty="0"/>
              <a:t>,  </a:t>
            </a:r>
            <a:r>
              <a:rPr lang="en-US" altLang="zh-CN" dirty="0" err="1"/>
              <a:t>new.sal</a:t>
            </a:r>
            <a:r>
              <a:rPr lang="en-US" altLang="zh-CN" dirty="0"/>
              <a:t> &gt; </a:t>
            </a:r>
            <a:r>
              <a:rPr lang="en-US" altLang="zh-CN" dirty="0" err="1"/>
              <a:t>old.sal</a:t>
            </a:r>
            <a:r>
              <a:rPr lang="en-US" altLang="zh-CN" dirty="0"/>
              <a:t> + 0.5*age</a:t>
            </a:r>
          </a:p>
          <a:p>
            <a:pPr eaLnBrk="1" hangingPunct="1"/>
            <a:r>
              <a:rPr lang="en-US" altLang="zh-CN" dirty="0"/>
              <a:t>E.g.6  statistical  constraints</a:t>
            </a:r>
          </a:p>
          <a:p>
            <a:pPr lvl="1"/>
            <a:r>
              <a:rPr lang="en-US" altLang="zh-CN" dirty="0"/>
              <a:t>in table </a:t>
            </a:r>
            <a:r>
              <a:rPr lang="en-US" altLang="zh-CN" i="1" dirty="0"/>
              <a:t>employe</a:t>
            </a:r>
            <a:r>
              <a:rPr lang="en-US" altLang="zh-CN" dirty="0"/>
              <a:t>e , “the </a:t>
            </a:r>
            <a:r>
              <a:rPr lang="en-US" altLang="zh-CN" i="1" dirty="0"/>
              <a:t>salary </a:t>
            </a:r>
            <a:r>
              <a:rPr lang="en-US" altLang="zh-CN" dirty="0"/>
              <a:t>of manager should be four times more than that of  workers”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A66FC-FD4F-4423-9536-FA84D218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FEA6-1C47-4B80-A8BB-F33A4EB322CB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B8EC2F-4501-4799-AADF-0370D859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40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118D1-968E-4219-83A6-D864F589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SQL Data Types and Schemas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55A8F-F4A0-4E4D-A619-DCF4C41ED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dirty="0"/>
              <a:t>In addition to the basic data types, e.g. </a:t>
            </a:r>
            <a:r>
              <a:rPr kumimoji="0" lang="en-US" altLang="zh-CN" dirty="0"/>
              <a:t>char(n), varchar(n), int, </a:t>
            </a:r>
            <a:r>
              <a:rPr kumimoji="0" lang="en-US" altLang="zh-CN" dirty="0" err="1"/>
              <a:t>smallint</a:t>
            </a:r>
            <a:r>
              <a:rPr kumimoji="0" lang="en-US" altLang="zh-CN" dirty="0"/>
              <a:t>, numeric(p, d), real, double precision, float(n)</a:t>
            </a:r>
            <a:r>
              <a:rPr lang="en-US" altLang="zh-CN" dirty="0"/>
              <a:t>, the other </a:t>
            </a:r>
            <a:r>
              <a:rPr lang="en-US" altLang="zh-CN" dirty="0">
                <a:solidFill>
                  <a:srgbClr val="FF0000"/>
                </a:solidFill>
              </a:rPr>
              <a:t>built-in</a:t>
            </a:r>
            <a:r>
              <a:rPr lang="en-US" altLang="zh-CN" dirty="0"/>
              <a:t> data types include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 date:  Dates, containing a (4 digit) year, month and date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/>
              <a:t>e.g. date ‘2017-7-27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 time:  Time of day, in hours, minutes and seconds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/>
              <a:t>e.g. time ‘09:00:30.75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 timestamp: date plus time of day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/>
              <a:t>e.g. timestamp  ‘2017-7-27 09:00:30.75’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interval:  period of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/>
              <a:t>  if </a:t>
            </a:r>
            <a:r>
              <a:rPr lang="en-US" altLang="zh-CN" i="1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 and </a:t>
            </a:r>
            <a:r>
              <a:rPr lang="en-US" altLang="zh-CN" i="1" dirty="0">
                <a:solidFill>
                  <a:srgbClr val="FF0000"/>
                </a:solidFill>
              </a:rPr>
              <a:t>y</a:t>
            </a:r>
            <a:r>
              <a:rPr lang="en-US" altLang="zh-CN" dirty="0"/>
              <a:t> are of type date, then </a:t>
            </a:r>
            <a:r>
              <a:rPr lang="en-US" altLang="zh-CN" i="1" dirty="0">
                <a:solidFill>
                  <a:srgbClr val="FF0000"/>
                </a:solidFill>
              </a:rPr>
              <a:t>x-y</a:t>
            </a:r>
            <a:r>
              <a:rPr lang="en-US" altLang="zh-CN" dirty="0"/>
              <a:t> is an interval whose value is the number of days from date </a:t>
            </a:r>
            <a:r>
              <a:rPr lang="en-US" altLang="zh-CN" i="1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 to date </a:t>
            </a:r>
            <a:r>
              <a:rPr lang="en-US" altLang="zh-CN" i="1" dirty="0">
                <a:solidFill>
                  <a:srgbClr val="FF0000"/>
                </a:solidFill>
              </a:rPr>
              <a:t>y</a:t>
            </a:r>
            <a:r>
              <a:rPr lang="en-US" altLang="zh-CN" dirty="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/>
              <a:t> e.g. interval  ‘1’ day=‘2017-7-27’ – ‘2017-7-28’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86494-1959-4EE4-865D-E56ECFD2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62B88-121E-4650-B760-0394D9E6E1C5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BA4AAE-244C-48F2-94FD-4A1B796C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798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619B1-4E80-464A-846D-14C8B1AF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Constraints on a Single Relation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A5B5C-1622-4540-8F19-D21941248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An SQL relation is defined using the </a:t>
            </a:r>
            <a:r>
              <a:rPr lang="en-US" altLang="zh-CN" b="1" dirty="0"/>
              <a:t>create table </a:t>
            </a:r>
            <a:r>
              <a:rPr lang="en-US" altLang="zh-CN" dirty="0"/>
              <a:t>command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		</a:t>
            </a:r>
            <a:r>
              <a:rPr lang="en-US" altLang="zh-CN" b="1" dirty="0"/>
              <a:t>create table </a:t>
            </a:r>
            <a:r>
              <a:rPr lang="en-US" altLang="zh-CN" b="1" i="1" dirty="0">
                <a:solidFill>
                  <a:schemeClr val="folHlink"/>
                </a:solidFill>
              </a:rPr>
              <a:t>r</a:t>
            </a:r>
            <a:r>
              <a:rPr lang="en-US" altLang="zh-CN" i="1" dirty="0"/>
              <a:t> </a:t>
            </a:r>
            <a:r>
              <a:rPr lang="en-US" altLang="zh-CN" dirty="0"/>
              <a:t>(</a:t>
            </a:r>
            <a:r>
              <a:rPr lang="en-US" altLang="zh-CN" i="1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i="1" dirty="0"/>
              <a:t>D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en-US" altLang="zh-CN" i="1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  <a:r>
              <a:rPr lang="en-US" altLang="zh-CN" i="1" dirty="0"/>
              <a:t>D</a:t>
            </a:r>
            <a:r>
              <a:rPr lang="en-US" altLang="zh-CN" baseline="-25000" dirty="0"/>
              <a:t>2</a:t>
            </a:r>
            <a:r>
              <a:rPr lang="en-US" altLang="zh-CN" dirty="0"/>
              <a:t>, ..., 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n</a:t>
            </a:r>
            <a:r>
              <a:rPr lang="en-US" altLang="zh-CN" i="1" dirty="0"/>
              <a:t> </a:t>
            </a:r>
            <a:r>
              <a:rPr lang="en-US" altLang="zh-CN" i="1" dirty="0" err="1"/>
              <a:t>D</a:t>
            </a:r>
            <a:r>
              <a:rPr lang="en-US" altLang="zh-CN" i="1" baseline="-25000" dirty="0" err="1"/>
              <a:t>n</a:t>
            </a:r>
            <a:r>
              <a:rPr lang="en-US" altLang="zh-CN" i="1" dirty="0"/>
              <a:t>,</a:t>
            </a:r>
            <a:br>
              <a:rPr lang="en-US" altLang="zh-CN" i="1" dirty="0"/>
            </a:br>
            <a:r>
              <a:rPr lang="en-US" altLang="zh-CN" i="1" dirty="0"/>
              <a:t>			</a:t>
            </a:r>
            <a:r>
              <a:rPr lang="en-US" altLang="zh-CN" dirty="0"/>
              <a:t>(integrity-constraint</a:t>
            </a:r>
            <a:r>
              <a:rPr lang="en-US" altLang="zh-CN" baseline="-25000" dirty="0"/>
              <a:t>1</a:t>
            </a:r>
            <a:r>
              <a:rPr lang="en-US" altLang="zh-CN" dirty="0"/>
              <a:t>),</a:t>
            </a:r>
            <a:br>
              <a:rPr lang="en-US" altLang="zh-CN" dirty="0"/>
            </a:br>
            <a:r>
              <a:rPr lang="en-US" altLang="zh-CN" dirty="0"/>
              <a:t>			 ...,</a:t>
            </a:r>
            <a:br>
              <a:rPr lang="en-US" altLang="zh-CN" dirty="0"/>
            </a:br>
            <a:r>
              <a:rPr lang="en-US" altLang="zh-CN" dirty="0"/>
              <a:t>			(integrity-</a:t>
            </a:r>
            <a:r>
              <a:rPr lang="en-US" altLang="zh-CN" dirty="0" err="1"/>
              <a:t>constraint</a:t>
            </a:r>
            <a:r>
              <a:rPr lang="en-US" altLang="zh-CN" baseline="-25000" dirty="0" err="1"/>
              <a:t>k</a:t>
            </a:r>
            <a:r>
              <a:rPr lang="en-US" altLang="zh-CN" dirty="0"/>
              <a:t>))</a:t>
            </a:r>
          </a:p>
          <a:p>
            <a:pPr lvl="1" eaLnBrk="1" hangingPunct="1"/>
            <a:r>
              <a:rPr lang="en-US" altLang="zh-CN" i="1" dirty="0"/>
              <a:t>r</a:t>
            </a:r>
            <a:r>
              <a:rPr lang="en-US" altLang="zh-CN" dirty="0"/>
              <a:t> is the name of the relation</a:t>
            </a:r>
          </a:p>
          <a:p>
            <a:pPr lvl="1" eaLnBrk="1" hangingPunct="1"/>
            <a:r>
              <a:rPr lang="en-US" altLang="zh-CN" dirty="0"/>
              <a:t>each 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r>
              <a:rPr lang="en-US" altLang="zh-CN" dirty="0"/>
              <a:t> is an attribute name in the schema of relation </a:t>
            </a:r>
            <a:r>
              <a:rPr lang="en-US" altLang="zh-CN" i="1" dirty="0"/>
              <a:t>r</a:t>
            </a:r>
          </a:p>
          <a:p>
            <a:pPr lvl="1" eaLnBrk="1" hangingPunct="1"/>
            <a:r>
              <a:rPr lang="en-US" altLang="zh-CN" i="1" dirty="0"/>
              <a:t>D</a:t>
            </a:r>
            <a:r>
              <a:rPr lang="en-US" altLang="zh-CN" i="1" baseline="-25000" dirty="0"/>
              <a:t>i</a:t>
            </a:r>
            <a:r>
              <a:rPr lang="en-US" altLang="zh-CN" dirty="0"/>
              <a:t> is the data type of values in the domain of attribute 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The allowed integrity constraints include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primary key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not null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unique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check (</a:t>
            </a:r>
            <a:r>
              <a:rPr lang="en-US" altLang="zh-CN" i="1" dirty="0"/>
              <a:t>P</a:t>
            </a:r>
            <a:r>
              <a:rPr lang="en-US" altLang="zh-CN" dirty="0"/>
              <a:t> ), where </a:t>
            </a:r>
            <a:r>
              <a:rPr lang="en-US" altLang="zh-CN" i="1" dirty="0"/>
              <a:t>P</a:t>
            </a:r>
            <a:r>
              <a:rPr lang="en-US" altLang="zh-CN" dirty="0"/>
              <a:t> is a predicate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4BA8DF-C86E-49FE-8354-72D4A69A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81DC1-CDD4-44F1-B322-3E0D9124246D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924DB8-B23D-42E3-8295-83136475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6C8C68F-1C29-48A2-B88A-41C85D6D9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527" y="4362835"/>
            <a:ext cx="794861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93675" indent="-193675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573088" indent="-188913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marL="269875" indent="-269875" eaLnBrk="1" hangingPunct="1">
              <a:lnSpc>
                <a:spcPct val="9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not null</a:t>
            </a:r>
          </a:p>
          <a:p>
            <a:pPr marL="627063" lvl="1" indent="-269875" ea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Declare name and budget to be not null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Monotype Sorts" charset="2"/>
              <a:buNone/>
            </a:pPr>
            <a:r>
              <a:rPr kumimoji="0" lang="en-US" altLang="zh-CN" i="1" dirty="0">
                <a:latin typeface="Times New Roman" pitchFamily="18" charset="0"/>
                <a:cs typeface="Times New Roman" pitchFamily="18" charset="0"/>
              </a:rPr>
              <a:t>	         name </a:t>
            </a:r>
            <a:r>
              <a:rPr kumimoji="0" lang="en-US" altLang="zh-CN" b="1" dirty="0">
                <a:latin typeface="Times New Roman" pitchFamily="18" charset="0"/>
                <a:cs typeface="Times New Roman" pitchFamily="18" charset="0"/>
              </a:rPr>
              <a:t>varchar</a:t>
            </a:r>
            <a:r>
              <a:rPr kumimoji="0" lang="en-US" altLang="zh-CN" dirty="0">
                <a:latin typeface="Times New Roman" pitchFamily="18" charset="0"/>
                <a:cs typeface="Times New Roman" pitchFamily="18" charset="0"/>
              </a:rPr>
              <a:t>(20) </a:t>
            </a:r>
            <a:r>
              <a:rPr kumimoji="0" lang="en-US" altLang="zh-CN" b="1" dirty="0">
                <a:latin typeface="Times New Roman" pitchFamily="18" charset="0"/>
                <a:cs typeface="Times New Roman" pitchFamily="18" charset="0"/>
              </a:rPr>
              <a:t>not null</a:t>
            </a:r>
            <a:br>
              <a:rPr kumimoji="0" lang="en-US" altLang="zh-CN" b="1" dirty="0"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zh-CN" b="1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kumimoji="0" lang="en-US" altLang="zh-CN" i="1" dirty="0">
                <a:latin typeface="Times New Roman" pitchFamily="18" charset="0"/>
                <a:cs typeface="Times New Roman" pitchFamily="18" charset="0"/>
              </a:rPr>
              <a:t>budget </a:t>
            </a:r>
            <a:r>
              <a:rPr kumimoji="0" lang="en-US" altLang="zh-CN" b="1" dirty="0">
                <a:latin typeface="Times New Roman" pitchFamily="18" charset="0"/>
                <a:cs typeface="Times New Roman" pitchFamily="18" charset="0"/>
              </a:rPr>
              <a:t>numeric</a:t>
            </a:r>
            <a:r>
              <a:rPr kumimoji="0" lang="en-US" altLang="zh-CN" dirty="0">
                <a:latin typeface="Times New Roman" pitchFamily="18" charset="0"/>
                <a:cs typeface="Times New Roman" pitchFamily="18" charset="0"/>
              </a:rPr>
              <a:t>(12,2) </a:t>
            </a:r>
            <a:r>
              <a:rPr kumimoji="0" lang="en-US" altLang="zh-CN" b="1" dirty="0">
                <a:latin typeface="Times New Roman" pitchFamily="18" charset="0"/>
                <a:cs typeface="Times New Roman" pitchFamily="18" charset="0"/>
              </a:rPr>
              <a:t>not null</a:t>
            </a:r>
          </a:p>
        </p:txBody>
      </p:sp>
    </p:spTree>
    <p:extLst>
      <p:ext uri="{BB962C8B-B14F-4D97-AF65-F5344CB8AC3E}">
        <p14:creationId xmlns:p14="http://schemas.microsoft.com/office/powerpoint/2010/main" val="1204872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4C2A6-D1F3-47F9-91E9-92FF27CE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Constraints on a Single Relation (cont.)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DA7D4-829A-4BB6-B221-274AC887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/>
              <a:t>The Unique Constraint is as follows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/>
              <a:t>             </a:t>
            </a:r>
            <a:r>
              <a:rPr lang="en-US" altLang="zh-CN" b="1" dirty="0">
                <a:solidFill>
                  <a:srgbClr val="FF0000"/>
                </a:solidFill>
              </a:rPr>
              <a:t>unique</a:t>
            </a:r>
            <a:r>
              <a:rPr kumimoji="0" lang="en-US" altLang="zh-CN" dirty="0"/>
              <a:t> ( </a:t>
            </a:r>
            <a:r>
              <a:rPr kumimoji="0" lang="en-US" altLang="zh-CN" i="1" dirty="0"/>
              <a:t>A</a:t>
            </a:r>
            <a:r>
              <a:rPr kumimoji="0" lang="en-US" altLang="zh-CN" baseline="-25000" dirty="0"/>
              <a:t>1</a:t>
            </a:r>
            <a:r>
              <a:rPr kumimoji="0" lang="en-US" altLang="zh-CN" dirty="0"/>
              <a:t>, </a:t>
            </a:r>
            <a:r>
              <a:rPr kumimoji="0" lang="en-US" altLang="zh-CN" i="1" dirty="0"/>
              <a:t>A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, …, </a:t>
            </a:r>
            <a:r>
              <a:rPr kumimoji="0" lang="en-US" altLang="zh-CN" i="1" dirty="0"/>
              <a:t>A</a:t>
            </a:r>
            <a:r>
              <a:rPr kumimoji="0" lang="en-US" altLang="zh-CN" baseline="-25000" dirty="0"/>
              <a:t>m</a:t>
            </a:r>
            <a:r>
              <a:rPr kumimoji="0" lang="en-US" altLang="zh-CN" dirty="0"/>
              <a:t>)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 it </a:t>
            </a:r>
            <a:r>
              <a:rPr kumimoji="0" lang="en-US" altLang="zh-CN" dirty="0"/>
              <a:t>states that the attributes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dirty="0"/>
              <a:t>          </a:t>
            </a:r>
            <a:r>
              <a:rPr kumimoji="0" lang="en-US" altLang="zh-CN" i="1" dirty="0"/>
              <a:t>A</a:t>
            </a:r>
            <a:r>
              <a:rPr kumimoji="0" lang="en-US" altLang="zh-CN" dirty="0"/>
              <a:t>1, </a:t>
            </a:r>
            <a:r>
              <a:rPr kumimoji="0" lang="en-US" altLang="zh-CN" i="1" dirty="0"/>
              <a:t>A</a:t>
            </a:r>
            <a:r>
              <a:rPr kumimoji="0" lang="en-US" altLang="zh-CN" dirty="0"/>
              <a:t>2, … </a:t>
            </a:r>
            <a:r>
              <a:rPr kumimoji="0" lang="en-US" altLang="zh-CN" i="1" dirty="0"/>
              <a:t>A</a:t>
            </a:r>
            <a:r>
              <a:rPr kumimoji="0" lang="en-US" altLang="zh-CN" dirty="0"/>
              <a:t>m</a:t>
            </a:r>
            <a:br>
              <a:rPr kumimoji="0" lang="en-US" altLang="zh-CN" dirty="0"/>
            </a:br>
            <a:r>
              <a:rPr kumimoji="0" lang="en-US" altLang="zh-CN" dirty="0"/>
              <a:t>    form a </a:t>
            </a:r>
            <a:r>
              <a:rPr kumimoji="0" lang="en-US" altLang="zh-CN" b="1" dirty="0">
                <a:solidFill>
                  <a:srgbClr val="1A04BC"/>
                </a:solidFill>
              </a:rPr>
              <a:t>candidate key</a:t>
            </a:r>
            <a:endParaRPr lang="en-US" altLang="zh-CN" b="1" dirty="0">
              <a:solidFill>
                <a:srgbClr val="1A04BC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b="1" dirty="0">
                <a:solidFill>
                  <a:srgbClr val="1A04BC"/>
                </a:solidFill>
              </a:rPr>
              <a:t>candidate keys are permitted to be null</a:t>
            </a:r>
            <a:r>
              <a:rPr kumimoji="0" lang="en-US" altLang="zh-CN" dirty="0">
                <a:solidFill>
                  <a:srgbClr val="1A04BC"/>
                </a:solidFill>
              </a:rPr>
              <a:t> </a:t>
            </a:r>
            <a:r>
              <a:rPr kumimoji="0" lang="en-US" altLang="zh-CN" dirty="0"/>
              <a:t>(in contrast to primary keys)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dirty="0"/>
              <a:t>e.g. </a:t>
            </a:r>
            <a:r>
              <a:rPr lang="en-US" altLang="zh-CN" b="1" dirty="0"/>
              <a:t>create table </a:t>
            </a:r>
            <a:r>
              <a:rPr lang="en-US" altLang="zh-CN" i="1" dirty="0"/>
              <a:t>customer</a:t>
            </a:r>
            <a:br>
              <a:rPr lang="en-US" altLang="zh-CN" dirty="0"/>
            </a:br>
            <a:r>
              <a:rPr lang="en-US" altLang="zh-CN" dirty="0"/>
              <a:t>		(</a:t>
            </a:r>
            <a:r>
              <a:rPr lang="en-US" altLang="zh-CN" i="1" dirty="0"/>
              <a:t>customer-id   </a:t>
            </a:r>
            <a:r>
              <a:rPr lang="en-US" altLang="zh-CN" dirty="0"/>
              <a:t>char(15)</a:t>
            </a:r>
            <a:br>
              <a:rPr lang="en-US" altLang="zh-CN" b="1" dirty="0"/>
            </a:br>
            <a:r>
              <a:rPr lang="en-US" altLang="zh-CN" dirty="0"/>
              <a:t>		 </a:t>
            </a:r>
            <a:r>
              <a:rPr lang="en-US" altLang="zh-CN" i="1" dirty="0"/>
              <a:t>customer-name   </a:t>
            </a:r>
            <a:r>
              <a:rPr lang="en-US" altLang="zh-CN" dirty="0"/>
              <a:t>char(15)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i="1" dirty="0"/>
              <a:t>                    customer-city</a:t>
            </a:r>
            <a:r>
              <a:rPr lang="en-US" altLang="zh-CN" dirty="0"/>
              <a:t>	    char(30),</a:t>
            </a:r>
            <a:br>
              <a:rPr lang="en-US" altLang="zh-CN" dirty="0"/>
            </a:br>
            <a:r>
              <a:rPr lang="en-US" altLang="zh-CN" dirty="0"/>
              <a:t>		 </a:t>
            </a:r>
            <a:r>
              <a:rPr lang="en-US" altLang="zh-CN" b="1" dirty="0"/>
              <a:t>primary key </a:t>
            </a:r>
            <a:r>
              <a:rPr lang="en-US" altLang="zh-CN" dirty="0"/>
              <a:t>(</a:t>
            </a:r>
            <a:r>
              <a:rPr lang="en-US" altLang="zh-CN" i="1" dirty="0"/>
              <a:t>customer-id</a:t>
            </a:r>
            <a:r>
              <a:rPr lang="en-US" altLang="zh-CN" dirty="0"/>
              <a:t>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/>
              <a:t>                      </a:t>
            </a:r>
            <a:r>
              <a:rPr lang="en-US" altLang="zh-CN" b="1" dirty="0">
                <a:solidFill>
                  <a:srgbClr val="FF0000"/>
                </a:solidFill>
              </a:rPr>
              <a:t>unique</a:t>
            </a:r>
            <a:r>
              <a:rPr lang="en-US" altLang="zh-CN" dirty="0"/>
              <a:t> (</a:t>
            </a:r>
            <a:r>
              <a:rPr lang="en-US" altLang="zh-CN" i="1" dirty="0"/>
              <a:t>customer-name</a:t>
            </a:r>
            <a:r>
              <a:rPr lang="en-US" altLang="zh-CN" dirty="0"/>
              <a:t>)</a:t>
            </a:r>
            <a:endParaRPr kumimoji="0"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BD73D0-C694-45B0-B518-31B20FFA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B2AA1-942E-4ED5-82CD-5A93FE188258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20E27A-8AF7-4D16-90FD-A48CCA63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182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D418A-4E12-43C5-ABD6-4BF674B2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664433-FA82-40DF-BE61-8E60A2A1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31461-F6C6-4290-A4DE-A4DA0817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C101-BE32-4608-8E74-9EFB1465E4BC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59EA3E-175B-4950-8F85-23818E83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667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C3294-652B-4A59-B4FB-985482DA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Constraints on a Single Relation (cont.)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24A42-DF35-4E10-9819-322787E7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The check clause is applied to relation declaration as well as to domain declaration</a:t>
            </a:r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lang="en-US" altLang="zh-CN" b="1" dirty="0"/>
              <a:t>check </a:t>
            </a:r>
            <a:r>
              <a:rPr lang="en-US" altLang="zh-CN" dirty="0"/>
              <a:t>(</a:t>
            </a:r>
            <a:r>
              <a:rPr lang="en-US" altLang="zh-CN" i="1" dirty="0"/>
              <a:t>P</a:t>
            </a:r>
            <a:r>
              <a:rPr lang="en-US" altLang="zh-CN" dirty="0"/>
              <a:t>)</a:t>
            </a:r>
            <a:r>
              <a:rPr lang="en-US" altLang="zh-CN" i="1" dirty="0"/>
              <a:t>,</a:t>
            </a:r>
            <a:r>
              <a:rPr lang="en-US" altLang="zh-CN" dirty="0"/>
              <a:t> where </a:t>
            </a:r>
            <a:r>
              <a:rPr lang="en-US" altLang="zh-CN" i="1" dirty="0"/>
              <a:t>P</a:t>
            </a:r>
            <a:r>
              <a:rPr lang="en-US" altLang="zh-CN" dirty="0"/>
              <a:t> is a predicate</a:t>
            </a:r>
          </a:p>
          <a:p>
            <a:pPr lvl="1">
              <a:defRPr/>
            </a:pPr>
            <a:r>
              <a:rPr lang="en-US" altLang="zh-CN" dirty="0"/>
              <a:t> e.g. </a:t>
            </a:r>
            <a:r>
              <a:rPr lang="en-US" altLang="zh-CN" dirty="0">
                <a:cs typeface="Times New Roman" pitchFamily="18" charset="0"/>
              </a:rPr>
              <a:t>ensure that semester is one of fall, winter, spring or summer:</a:t>
            </a:r>
            <a:endParaRPr lang="en-US" altLang="zh-CN" b="1" dirty="0">
              <a:cs typeface="Times New Roman" pitchFamily="18" charset="0"/>
            </a:endParaRPr>
          </a:p>
          <a:p>
            <a:pPr marL="357188" lvl="1" indent="0" eaLnBrk="1" hangingPunct="1">
              <a:buNone/>
              <a:defRPr/>
            </a:pP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4119E-0739-40C9-AA73-F13A8050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1604-1691-49D1-B99D-6ED7855DD524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7C9D91-B109-409D-BFD8-E1E52EF4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4938B5E-6C24-415D-9AE2-7084664B7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729" y="2206661"/>
            <a:ext cx="8496300" cy="402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b="1" dirty="0">
                <a:cs typeface="Times New Roman" pitchFamily="18" charset="0"/>
              </a:rPr>
              <a:t>create table </a:t>
            </a:r>
            <a:r>
              <a:rPr lang="en-US" altLang="zh-CN" sz="2400" i="1" dirty="0">
                <a:cs typeface="Times New Roman" pitchFamily="18" charset="0"/>
              </a:rPr>
              <a:t>section </a:t>
            </a:r>
            <a:r>
              <a:rPr lang="en-US" altLang="zh-CN" sz="2400" dirty="0">
                <a:cs typeface="Times New Roman" pitchFamily="18" charset="0"/>
              </a:rPr>
              <a:t>(</a:t>
            </a:r>
            <a:endParaRPr lang="en-US" altLang="zh-CN" sz="2400" i="1" dirty="0">
              <a:cs typeface="Times New Roman" pitchFamily="18" charset="0"/>
            </a:endParaRPr>
          </a:p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dirty="0">
                <a:cs typeface="Times New Roman" pitchFamily="18" charset="0"/>
              </a:rPr>
              <a:t>    </a:t>
            </a:r>
            <a:r>
              <a:rPr lang="en-US" altLang="zh-CN" sz="2400" i="1" dirty="0" err="1">
                <a:cs typeface="Times New Roman" pitchFamily="18" charset="0"/>
              </a:rPr>
              <a:t>course_id</a:t>
            </a:r>
            <a:r>
              <a:rPr lang="en-US" altLang="zh-CN" sz="2400" i="1" dirty="0">
                <a:cs typeface="Times New Roman" pitchFamily="18" charset="0"/>
              </a:rPr>
              <a:t>        </a:t>
            </a:r>
            <a:r>
              <a:rPr lang="en-US" altLang="zh-CN" sz="2400" b="1" dirty="0">
                <a:cs typeface="Times New Roman" pitchFamily="18" charset="0"/>
              </a:rPr>
              <a:t>varchar </a:t>
            </a:r>
            <a:r>
              <a:rPr lang="en-US" altLang="zh-CN" sz="2400" dirty="0">
                <a:cs typeface="Times New Roman" pitchFamily="18" charset="0"/>
              </a:rPr>
              <a:t>(8),</a:t>
            </a:r>
          </a:p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i="1" dirty="0">
                <a:cs typeface="Times New Roman" pitchFamily="18" charset="0"/>
              </a:rPr>
              <a:t>    </a:t>
            </a:r>
            <a:r>
              <a:rPr lang="en-US" altLang="zh-CN" sz="2400" i="1" dirty="0" err="1">
                <a:cs typeface="Times New Roman" pitchFamily="18" charset="0"/>
              </a:rPr>
              <a:t>sec_id</a:t>
            </a:r>
            <a:r>
              <a:rPr lang="en-US" altLang="zh-CN" sz="2400" i="1" dirty="0">
                <a:cs typeface="Times New Roman" pitchFamily="18" charset="0"/>
              </a:rPr>
              <a:t>             </a:t>
            </a:r>
            <a:r>
              <a:rPr lang="en-US" altLang="zh-CN" sz="2400" b="1" dirty="0">
                <a:cs typeface="Times New Roman" pitchFamily="18" charset="0"/>
              </a:rPr>
              <a:t>varchar </a:t>
            </a:r>
            <a:r>
              <a:rPr lang="en-US" altLang="zh-CN" sz="2400" dirty="0">
                <a:cs typeface="Times New Roman" pitchFamily="18" charset="0"/>
              </a:rPr>
              <a:t>(8),</a:t>
            </a:r>
          </a:p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i="1" dirty="0">
                <a:cs typeface="Times New Roman" pitchFamily="18" charset="0"/>
              </a:rPr>
              <a:t>    semester         </a:t>
            </a:r>
            <a:r>
              <a:rPr lang="en-US" altLang="zh-CN" sz="2400" b="1" dirty="0">
                <a:cs typeface="Times New Roman" pitchFamily="18" charset="0"/>
              </a:rPr>
              <a:t>varchar </a:t>
            </a:r>
            <a:r>
              <a:rPr lang="en-US" altLang="zh-CN" sz="2400" dirty="0">
                <a:cs typeface="Times New Roman" pitchFamily="18" charset="0"/>
              </a:rPr>
              <a:t>(6),</a:t>
            </a:r>
          </a:p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i="1" dirty="0">
                <a:cs typeface="Times New Roman" pitchFamily="18" charset="0"/>
              </a:rPr>
              <a:t>    year                </a:t>
            </a:r>
            <a:r>
              <a:rPr lang="en-US" altLang="zh-CN" sz="2400" b="1" dirty="0">
                <a:cs typeface="Times New Roman" pitchFamily="18" charset="0"/>
              </a:rPr>
              <a:t>numeric </a:t>
            </a:r>
            <a:r>
              <a:rPr lang="en-US" altLang="zh-CN" sz="2400" dirty="0">
                <a:cs typeface="Times New Roman" pitchFamily="18" charset="0"/>
              </a:rPr>
              <a:t>(4,0),</a:t>
            </a:r>
          </a:p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i="1" dirty="0">
                <a:cs typeface="Times New Roman" pitchFamily="18" charset="0"/>
              </a:rPr>
              <a:t>    building           </a:t>
            </a:r>
            <a:r>
              <a:rPr lang="en-US" altLang="zh-CN" sz="2400" b="1" dirty="0">
                <a:cs typeface="Times New Roman" pitchFamily="18" charset="0"/>
              </a:rPr>
              <a:t>varchar </a:t>
            </a:r>
            <a:r>
              <a:rPr lang="en-US" altLang="zh-CN" sz="2400" dirty="0">
                <a:cs typeface="Times New Roman" pitchFamily="18" charset="0"/>
              </a:rPr>
              <a:t>(15),</a:t>
            </a:r>
          </a:p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i="1" dirty="0">
                <a:cs typeface="Times New Roman" pitchFamily="18" charset="0"/>
              </a:rPr>
              <a:t>    </a:t>
            </a:r>
            <a:r>
              <a:rPr lang="en-US" altLang="zh-CN" sz="2400" i="1" dirty="0" err="1">
                <a:cs typeface="Times New Roman" pitchFamily="18" charset="0"/>
              </a:rPr>
              <a:t>room_number</a:t>
            </a:r>
            <a:r>
              <a:rPr lang="en-US" altLang="zh-CN" sz="2400" i="1" dirty="0">
                <a:cs typeface="Times New Roman" pitchFamily="18" charset="0"/>
              </a:rPr>
              <a:t>   </a:t>
            </a:r>
            <a:r>
              <a:rPr lang="en-US" altLang="zh-CN" sz="2400" b="1" dirty="0">
                <a:cs typeface="Times New Roman" pitchFamily="18" charset="0"/>
              </a:rPr>
              <a:t>varchar </a:t>
            </a:r>
            <a:r>
              <a:rPr lang="en-US" altLang="zh-CN" sz="2400" dirty="0">
                <a:cs typeface="Times New Roman" pitchFamily="18" charset="0"/>
              </a:rPr>
              <a:t>(7),</a:t>
            </a:r>
          </a:p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i="1" dirty="0">
                <a:cs typeface="Times New Roman" pitchFamily="18" charset="0"/>
              </a:rPr>
              <a:t>    time slot id       </a:t>
            </a:r>
            <a:r>
              <a:rPr lang="en-US" altLang="zh-CN" sz="2400" b="1" dirty="0">
                <a:cs typeface="Times New Roman" pitchFamily="18" charset="0"/>
              </a:rPr>
              <a:t>varchar </a:t>
            </a:r>
            <a:r>
              <a:rPr lang="en-US" altLang="zh-CN" sz="2400" dirty="0">
                <a:cs typeface="Times New Roman" pitchFamily="18" charset="0"/>
              </a:rPr>
              <a:t>(4), </a:t>
            </a:r>
          </a:p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b="1" dirty="0">
                <a:cs typeface="Times New Roman" pitchFamily="18" charset="0"/>
              </a:rPr>
              <a:t>    primary key   </a:t>
            </a:r>
            <a:r>
              <a:rPr lang="en-US" altLang="zh-CN" sz="2400" dirty="0">
                <a:cs typeface="Times New Roman" pitchFamily="18" charset="0"/>
              </a:rPr>
              <a:t>(</a:t>
            </a:r>
            <a:r>
              <a:rPr lang="en-US" altLang="zh-CN" sz="2400" i="1" dirty="0" err="1">
                <a:cs typeface="Times New Roman" pitchFamily="18" charset="0"/>
              </a:rPr>
              <a:t>course_id</a:t>
            </a:r>
            <a:r>
              <a:rPr lang="en-US" altLang="zh-CN" sz="2400" dirty="0">
                <a:cs typeface="Times New Roman" pitchFamily="18" charset="0"/>
              </a:rPr>
              <a:t>, </a:t>
            </a:r>
            <a:r>
              <a:rPr lang="en-US" altLang="zh-CN" sz="2400" i="1" dirty="0" err="1">
                <a:cs typeface="Times New Roman" pitchFamily="18" charset="0"/>
              </a:rPr>
              <a:t>sec_id</a:t>
            </a:r>
            <a:r>
              <a:rPr lang="en-US" altLang="zh-CN" sz="2400" dirty="0">
                <a:cs typeface="Times New Roman" pitchFamily="18" charset="0"/>
              </a:rPr>
              <a:t>, </a:t>
            </a:r>
            <a:r>
              <a:rPr lang="en-US" altLang="zh-CN" sz="2400" i="1" dirty="0">
                <a:cs typeface="Times New Roman" pitchFamily="18" charset="0"/>
              </a:rPr>
              <a:t>semester</a:t>
            </a:r>
            <a:r>
              <a:rPr lang="en-US" altLang="zh-CN" sz="2400" dirty="0">
                <a:cs typeface="Times New Roman" pitchFamily="18" charset="0"/>
              </a:rPr>
              <a:t>, </a:t>
            </a:r>
            <a:r>
              <a:rPr lang="en-US" altLang="zh-CN" sz="2400" i="1" dirty="0">
                <a:cs typeface="Times New Roman" pitchFamily="18" charset="0"/>
              </a:rPr>
              <a:t>year</a:t>
            </a:r>
            <a:r>
              <a:rPr lang="en-US" altLang="zh-CN" sz="2400" dirty="0">
                <a:cs typeface="Times New Roman" pitchFamily="18" charset="0"/>
              </a:rPr>
              <a:t>),</a:t>
            </a:r>
          </a:p>
          <a:p>
            <a:pPr>
              <a:tabLst>
                <a:tab pos="1428750" algn="l"/>
                <a:tab pos="1711325" algn="l"/>
                <a:tab pos="3319463" algn="l"/>
              </a:tabLst>
            </a:pPr>
            <a:r>
              <a:rPr lang="en-US" altLang="zh-CN" sz="2400" b="1" dirty="0">
                <a:cs typeface="Times New Roman" pitchFamily="18" charset="0"/>
              </a:rPr>
              <a:t>    </a:t>
            </a:r>
            <a:r>
              <a:rPr lang="en-US" altLang="zh-CN" sz="2400" b="1" dirty="0">
                <a:solidFill>
                  <a:srgbClr val="FF0000"/>
                </a:solidFill>
                <a:cs typeface="Times New Roman" pitchFamily="18" charset="0"/>
              </a:rPr>
              <a:t>check </a:t>
            </a:r>
            <a:r>
              <a:rPr lang="en-US" altLang="zh-CN" sz="2400" b="1" dirty="0">
                <a:solidFill>
                  <a:srgbClr val="000099"/>
                </a:solidFill>
                <a:cs typeface="Times New Roman" pitchFamily="18" charset="0"/>
              </a:rPr>
              <a:t>          </a:t>
            </a:r>
            <a:r>
              <a:rPr lang="en-US" altLang="zh-CN" sz="2400" b="1" dirty="0">
                <a:cs typeface="Times New Roman" pitchFamily="18" charset="0"/>
              </a:rPr>
              <a:t> </a:t>
            </a:r>
            <a:r>
              <a:rPr lang="en-US" altLang="zh-CN" sz="2400" dirty="0">
                <a:cs typeface="Times New Roman" pitchFamily="18" charset="0"/>
              </a:rPr>
              <a:t>(</a:t>
            </a:r>
            <a:r>
              <a:rPr lang="en-US" altLang="zh-CN" sz="2400" i="1" dirty="0">
                <a:cs typeface="Times New Roman" pitchFamily="18" charset="0"/>
              </a:rPr>
              <a:t>semester </a:t>
            </a:r>
            <a:r>
              <a:rPr lang="en-US" altLang="zh-CN" sz="2400" b="1" dirty="0">
                <a:cs typeface="Times New Roman" pitchFamily="18" charset="0"/>
              </a:rPr>
              <a:t>in </a:t>
            </a:r>
            <a:r>
              <a:rPr lang="en-US" altLang="zh-CN" sz="2400" dirty="0">
                <a:cs typeface="Times New Roman" pitchFamily="18" charset="0"/>
              </a:rPr>
              <a:t>(’Fall’, ’Winter’, ’Spring’, ’Summer’))</a:t>
            </a:r>
            <a:br>
              <a:rPr lang="en-US" altLang="zh-CN" sz="2400" dirty="0">
                <a:cs typeface="Times New Roman" pitchFamily="18" charset="0"/>
              </a:rPr>
            </a:br>
            <a:r>
              <a:rPr lang="en-US" altLang="zh-CN" sz="2400" dirty="0">
                <a:cs typeface="Times New Roman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24528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D290D-030C-4E34-B356-14371DD7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>
                <a:solidFill>
                  <a:schemeClr val="tx2"/>
                </a:solidFill>
              </a:rPr>
              <a:t>             Referential Integrity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9B29D-9790-4EE1-81CD-162DE1559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6336162" cy="5813231"/>
          </a:xfrm>
        </p:spPr>
        <p:txBody>
          <a:bodyPr/>
          <a:lstStyle/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zh-CN" b="1" dirty="0"/>
              <a:t>Referential Integrity (</a:t>
            </a:r>
            <a:r>
              <a:rPr lang="zh-CN" altLang="en-US" dirty="0"/>
              <a:t>关联/参照完整性)</a:t>
            </a:r>
            <a:endParaRPr lang="en-US" altLang="zh-CN" dirty="0"/>
          </a:p>
          <a:p>
            <a:pPr marL="742950" lvl="1" indent="-285750" eaLnBrk="1" hangingPunct="1">
              <a:defRPr/>
            </a:pPr>
            <a:r>
              <a:rPr lang="en-US" altLang="zh-CN" dirty="0"/>
              <a:t>ensures that a value that appears in one relation for a given set of attributes also appears for a certain set of attributes in another relation</a:t>
            </a:r>
          </a:p>
          <a:p>
            <a:pPr marL="742950" lvl="1" indent="-285750" eaLnBrk="1" hangingPunct="1">
              <a:defRPr/>
            </a:pPr>
            <a:endParaRPr lang="en-US" altLang="zh-CN" dirty="0"/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E.g. If “</a:t>
            </a:r>
            <a:r>
              <a:rPr lang="en-US" altLang="zh-CN" i="1" dirty="0">
                <a:cs typeface="Times New Roman" pitchFamily="18" charset="0"/>
              </a:rPr>
              <a:t>Biology</a:t>
            </a:r>
            <a:r>
              <a:rPr lang="en-US" altLang="zh-CN" dirty="0">
                <a:cs typeface="Times New Roman" pitchFamily="18" charset="0"/>
              </a:rPr>
              <a:t>” is a department name appearing in one of the tuples in the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dirty="0">
                <a:cs typeface="Times New Roman" pitchFamily="18" charset="0"/>
              </a:rPr>
              <a:t> relation, then there exists a tuple in the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  <a:r>
              <a:rPr lang="en-US" altLang="zh-CN" dirty="0">
                <a:cs typeface="Times New Roman" pitchFamily="18" charset="0"/>
              </a:rPr>
              <a:t> relation for “</a:t>
            </a:r>
            <a:r>
              <a:rPr lang="en-US" altLang="zh-CN" i="1" dirty="0">
                <a:cs typeface="Times New Roman" pitchFamily="18" charset="0"/>
              </a:rPr>
              <a:t>Biology</a:t>
            </a:r>
            <a:r>
              <a:rPr lang="en-US" altLang="zh-CN" dirty="0">
                <a:cs typeface="Times New Roman" pitchFamily="18" charset="0"/>
              </a:rPr>
              <a:t>” </a:t>
            </a:r>
            <a:endParaRPr lang="en-US" altLang="zh-CN" b="1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851A63-EF37-46FB-A12B-31A91721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87F2-7BED-48B6-BAC5-C396D5BE14D2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E70D17-D3B0-40D3-A1CD-D7188C36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pic>
        <p:nvPicPr>
          <p:cNvPr id="6" name="Picture 3" descr="4">
            <a:extLst>
              <a:ext uri="{FF2B5EF4-FFF2-40B4-BE49-F238E27FC236}">
                <a16:creationId xmlns:a16="http://schemas.microsoft.com/office/drawing/2014/main" id="{BEF9CFD6-42B5-4FDF-82DC-7C6226EB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37" y="138113"/>
            <a:ext cx="3455987" cy="671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10">
            <a:extLst>
              <a:ext uri="{FF2B5EF4-FFF2-40B4-BE49-F238E27FC236}">
                <a16:creationId xmlns:a16="http://schemas.microsoft.com/office/drawing/2014/main" id="{9769D74D-C907-42AC-91A8-C53B8D4D14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21862" y="2895600"/>
            <a:ext cx="3382962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5A3A5A2F-CD06-47D3-A1A1-5947279695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74262" y="4838700"/>
            <a:ext cx="3230562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13">
            <a:extLst>
              <a:ext uri="{FF2B5EF4-FFF2-40B4-BE49-F238E27FC236}">
                <a16:creationId xmlns:a16="http://schemas.microsoft.com/office/drawing/2014/main" id="{BB111624-58EA-4A7E-93BC-83F8ABABD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912" y="3328988"/>
            <a:ext cx="706437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solidFill>
                  <a:srgbClr val="FF0000"/>
                </a:solidFill>
              </a:rPr>
              <a:t>Math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cxnSp>
        <p:nvCxnSpPr>
          <p:cNvPr id="10" name="直接箭头连接符 15">
            <a:extLst>
              <a:ext uri="{FF2B5EF4-FFF2-40B4-BE49-F238E27FC236}">
                <a16:creationId xmlns:a16="http://schemas.microsoft.com/office/drawing/2014/main" id="{CDBAF59B-CD05-49CA-B334-5A330CF9582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40999" y="2895600"/>
            <a:ext cx="1304925" cy="180022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6">
            <a:extLst>
              <a:ext uri="{FF2B5EF4-FFF2-40B4-BE49-F238E27FC236}">
                <a16:creationId xmlns:a16="http://schemas.microsoft.com/office/drawing/2014/main" id="{BDE4E500-E2C1-477F-AC10-821F1F417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7487" y="5127625"/>
            <a:ext cx="2268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/>
              <a:t>where is</a:t>
            </a:r>
            <a:r>
              <a:rPr lang="zh-CN" altLang="en-US" sz="1800"/>
              <a:t>‘</a:t>
            </a:r>
            <a:r>
              <a:rPr lang="en-US" altLang="zh-CN" sz="1800" b="1">
                <a:solidFill>
                  <a:srgbClr val="FF0000"/>
                </a:solidFill>
              </a:rPr>
              <a:t>Math</a:t>
            </a:r>
            <a:r>
              <a:rPr lang="zh-CN" altLang="en-US" sz="1800"/>
              <a:t>’</a:t>
            </a:r>
            <a:r>
              <a:rPr lang="en-US" altLang="zh-CN" sz="1800"/>
              <a:t>?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28502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56118-6B88-4F63-8D30-D1F3643F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Referential Integrity (cont.)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1D5E4-9F0A-43A1-B537-CFC4FC27C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tabLst>
                <a:tab pos="1241425" algn="l"/>
              </a:tabLst>
              <a:defRPr/>
            </a:pPr>
            <a:r>
              <a:rPr lang="en-US" altLang="zh-CN" dirty="0"/>
              <a:t>Definition of  </a:t>
            </a:r>
            <a:r>
              <a:rPr lang="en-US" altLang="zh-CN" b="1" i="1" dirty="0"/>
              <a:t>referential integrity/subset </a:t>
            </a:r>
            <a:r>
              <a:rPr lang="en-US" altLang="zh-CN" b="1" i="1" dirty="0" err="1"/>
              <a:t>dependecies</a:t>
            </a:r>
            <a:endParaRPr lang="en-US" altLang="zh-CN" b="1" i="1" dirty="0"/>
          </a:p>
          <a:p>
            <a:pPr marL="742950" lvl="1" indent="-285750" eaLnBrk="1" hangingPunct="1">
              <a:tabLst>
                <a:tab pos="1241425" algn="l"/>
              </a:tabLst>
              <a:defRPr/>
            </a:pPr>
            <a:r>
              <a:rPr lang="en-US" altLang="zh-CN" dirty="0"/>
              <a:t>Let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) and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) be relations with primary keys </a:t>
            </a:r>
            <a:r>
              <a:rPr lang="en-US" altLang="zh-CN" i="1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/>
              <a:t> and </a:t>
            </a:r>
            <a:r>
              <a:rPr lang="en-US" altLang="zh-CN" i="1" dirty="0"/>
              <a:t>K</a:t>
            </a:r>
            <a:r>
              <a:rPr lang="en-US" altLang="zh-CN" baseline="-25000" dirty="0"/>
              <a:t>2</a:t>
            </a:r>
            <a:r>
              <a:rPr lang="en-US" altLang="zh-CN" dirty="0"/>
              <a:t> respectively, refer to Fig. 4.0.2</a:t>
            </a:r>
            <a:endParaRPr lang="zh-CN" altLang="en-US" dirty="0"/>
          </a:p>
          <a:p>
            <a:pPr marL="1143000" lvl="2" indent="-228600" eaLnBrk="1" hangingPunct="1">
              <a:tabLst>
                <a:tab pos="1241425" algn="l"/>
              </a:tabLst>
              <a:defRPr/>
            </a:pPr>
            <a:r>
              <a:rPr lang="en-US" altLang="zh-CN" dirty="0"/>
              <a:t>e.g.</a:t>
            </a:r>
            <a:r>
              <a:rPr lang="en-US" altLang="zh-CN" i="1" dirty="0"/>
              <a:t> r</a:t>
            </a:r>
            <a:r>
              <a:rPr lang="en-US" altLang="zh-CN" baseline="-25000" dirty="0"/>
              <a:t>1</a:t>
            </a:r>
            <a:r>
              <a:rPr lang="en-US" altLang="zh-CN" dirty="0"/>
              <a:t>: </a:t>
            </a:r>
            <a:r>
              <a:rPr lang="en-US" altLang="zh-CN" b="1" i="1" dirty="0"/>
              <a:t>department</a:t>
            </a:r>
            <a:r>
              <a:rPr lang="en-US" altLang="zh-CN" dirty="0"/>
              <a:t>(</a:t>
            </a:r>
            <a:r>
              <a:rPr lang="en-US" altLang="zh-CN" i="1" u="sng" dirty="0" err="1"/>
              <a:t>dept_name</a:t>
            </a:r>
            <a:r>
              <a:rPr lang="en-US" altLang="zh-CN" i="1" dirty="0"/>
              <a:t>, building, </a:t>
            </a:r>
            <a:r>
              <a:rPr lang="en-US" altLang="zh-CN" i="1" dirty="0" err="1"/>
              <a:t>budgt</a:t>
            </a:r>
            <a:r>
              <a:rPr lang="en-US" altLang="zh-CN" dirty="0"/>
              <a:t>)</a:t>
            </a:r>
          </a:p>
          <a:p>
            <a:pPr marL="914400" lvl="2" indent="0" eaLnBrk="1" hangingPunct="1">
              <a:buFont typeface="Wingdings" pitchFamily="2" charset="2"/>
              <a:buNone/>
              <a:tabLst>
                <a:tab pos="1241425" algn="l"/>
              </a:tabLst>
              <a:defRPr/>
            </a:pPr>
            <a:r>
              <a:rPr lang="en-US" altLang="zh-CN" b="1" i="1" dirty="0"/>
              <a:t>        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:      </a:t>
            </a:r>
            <a:r>
              <a:rPr lang="en-US" altLang="zh-CN" b="1" i="1" dirty="0"/>
              <a:t>course</a:t>
            </a:r>
            <a:r>
              <a:rPr lang="en-US" altLang="zh-CN" dirty="0"/>
              <a:t>(</a:t>
            </a:r>
            <a:r>
              <a:rPr lang="en-US" altLang="zh-CN" i="1" u="sng" dirty="0" err="1">
                <a:solidFill>
                  <a:srgbClr val="110DB3"/>
                </a:solidFill>
              </a:rPr>
              <a:t>course_id</a:t>
            </a:r>
            <a:r>
              <a:rPr lang="en-US" altLang="zh-CN" dirty="0"/>
              <a:t>,</a:t>
            </a:r>
            <a:r>
              <a:rPr lang="en-US" altLang="zh-CN" i="1" dirty="0"/>
              <a:t> title</a:t>
            </a:r>
            <a:r>
              <a:rPr lang="en-US" altLang="zh-CN" dirty="0"/>
              <a:t>,</a:t>
            </a:r>
            <a:r>
              <a:rPr lang="en-US" altLang="zh-CN" i="1" dirty="0"/>
              <a:t> </a:t>
            </a:r>
            <a:r>
              <a:rPr lang="en-US" altLang="zh-CN" i="1" dirty="0" err="1"/>
              <a:t>dept_name</a:t>
            </a:r>
            <a:r>
              <a:rPr lang="en-US" altLang="zh-CN" dirty="0"/>
              <a:t>,</a:t>
            </a:r>
            <a:r>
              <a:rPr lang="en-US" altLang="zh-CN" i="1" dirty="0"/>
              <a:t> credits</a:t>
            </a:r>
            <a:r>
              <a:rPr lang="en-US" altLang="zh-CN" dirty="0"/>
              <a:t>)</a:t>
            </a:r>
            <a:r>
              <a:rPr lang="en-US" altLang="zh-CN" i="1" dirty="0"/>
              <a:t>,    </a:t>
            </a:r>
          </a:p>
          <a:p>
            <a:pPr marL="1143000" lvl="2" indent="-228600" eaLnBrk="1" hangingPunct="1">
              <a:buFont typeface="Wingdings" pitchFamily="2" charset="2"/>
              <a:buNone/>
              <a:tabLst>
                <a:tab pos="1241425" algn="l"/>
              </a:tabLst>
              <a:defRPr/>
            </a:pPr>
            <a:r>
              <a:rPr lang="en-US" altLang="zh-CN" b="1" i="1" dirty="0"/>
              <a:t>         </a:t>
            </a:r>
            <a:r>
              <a:rPr lang="en-US" altLang="zh-CN" dirty="0"/>
              <a:t>   </a:t>
            </a:r>
          </a:p>
          <a:p>
            <a:pPr marL="742950" lvl="1" indent="-285750" eaLnBrk="1" hangingPunct="1">
              <a:tabLst>
                <a:tab pos="1241425" algn="l"/>
              </a:tabLst>
              <a:defRPr/>
            </a:pPr>
            <a:r>
              <a:rPr lang="en-US" altLang="zh-CN" dirty="0"/>
              <a:t>the subset </a:t>
            </a:r>
            <a:r>
              <a:rPr lang="en-US" altLang="zh-CN" dirty="0">
                <a:sym typeface="Symbol" pitchFamily="18" charset="2"/>
              </a:rPr>
              <a:t> of R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 (e.g. </a:t>
            </a:r>
            <a:r>
              <a:rPr lang="en-US" altLang="zh-CN" i="1" dirty="0" err="1"/>
              <a:t>dept_name</a:t>
            </a:r>
            <a:r>
              <a:rPr lang="en-US" altLang="zh-CN" dirty="0">
                <a:sym typeface="Symbol" pitchFamily="18" charset="2"/>
              </a:rPr>
              <a:t>) is a 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foreign key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(from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>
                <a:sym typeface="Symbol" pitchFamily="18" charset="2"/>
              </a:rPr>
              <a:t>, e.g.</a:t>
            </a:r>
            <a:r>
              <a:rPr lang="en-US" altLang="zh-CN" b="1" i="1" dirty="0">
                <a:sym typeface="Symbol" pitchFamily="18" charset="2"/>
              </a:rPr>
              <a:t> </a:t>
            </a:r>
            <a:r>
              <a:rPr lang="en-US" altLang="zh-CN" i="1" dirty="0">
                <a:solidFill>
                  <a:schemeClr val="folHlink"/>
                </a:solidFill>
                <a:sym typeface="Symbol" pitchFamily="18" charset="2"/>
              </a:rPr>
              <a:t>course</a:t>
            </a:r>
            <a:r>
              <a:rPr lang="en-US" altLang="zh-CN" dirty="0">
                <a:sym typeface="Symbol" pitchFamily="18" charset="2"/>
              </a:rPr>
              <a:t>) referencing </a:t>
            </a:r>
            <a:r>
              <a:rPr lang="en-US" altLang="zh-CN" i="1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dirty="0"/>
              <a:t>in relation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 (</a:t>
            </a:r>
            <a:r>
              <a:rPr lang="en-US" altLang="zh-CN" dirty="0">
                <a:sym typeface="Symbol" pitchFamily="18" charset="2"/>
              </a:rPr>
              <a:t>e.g.</a:t>
            </a:r>
            <a:r>
              <a:rPr lang="en-US" altLang="zh-CN" b="1" i="1" dirty="0">
                <a:sym typeface="Symbol" pitchFamily="18" charset="2"/>
              </a:rPr>
              <a:t> </a:t>
            </a:r>
            <a:r>
              <a:rPr lang="en-US" altLang="zh-CN" i="1" dirty="0" err="1"/>
              <a:t>dept_name</a:t>
            </a:r>
            <a:r>
              <a:rPr lang="en-US" altLang="zh-CN" i="1" dirty="0"/>
              <a:t> </a:t>
            </a:r>
            <a:r>
              <a:rPr lang="en-US" altLang="zh-CN" dirty="0"/>
              <a:t>in</a:t>
            </a:r>
            <a:r>
              <a:rPr lang="en-US" altLang="zh-CN" i="1" dirty="0"/>
              <a:t> department</a:t>
            </a:r>
            <a:r>
              <a:rPr lang="en-US" altLang="zh-CN" dirty="0"/>
              <a:t>) , if for every </a:t>
            </a:r>
            <a:r>
              <a:rPr lang="en-US" altLang="zh-CN" i="1" dirty="0"/>
              <a:t>t</a:t>
            </a:r>
            <a:r>
              <a:rPr lang="en-US" altLang="zh-CN" baseline="-25000" dirty="0"/>
              <a:t>2</a:t>
            </a:r>
            <a:r>
              <a:rPr lang="en-US" altLang="zh-CN" dirty="0"/>
              <a:t> in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 there must be a tuple </a:t>
            </a:r>
            <a:r>
              <a:rPr lang="en-US" altLang="zh-CN" i="1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 in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 such that </a:t>
            </a:r>
          </a:p>
          <a:p>
            <a:pPr marL="457200" lvl="1" indent="0" eaLnBrk="1" hangingPunct="1">
              <a:buFont typeface="Wingdings" pitchFamily="2" charset="2"/>
              <a:buNone/>
              <a:tabLst>
                <a:tab pos="1241425" algn="l"/>
              </a:tabLst>
              <a:defRPr/>
            </a:pPr>
            <a:r>
              <a:rPr lang="en-US" altLang="zh-CN" i="1" dirty="0"/>
              <a:t>                 t</a:t>
            </a:r>
            <a:r>
              <a:rPr lang="en-US" altLang="zh-CN" baseline="-25000" dirty="0"/>
              <a:t>1</a:t>
            </a:r>
            <a:r>
              <a:rPr lang="en-US" altLang="zh-CN" dirty="0"/>
              <a:t>[</a:t>
            </a:r>
            <a:r>
              <a:rPr lang="en-US" altLang="zh-CN" i="1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/>
              <a:t>] = </a:t>
            </a:r>
            <a:r>
              <a:rPr lang="en-US" altLang="zh-CN" i="1" dirty="0"/>
              <a:t>t</a:t>
            </a:r>
            <a:r>
              <a:rPr lang="en-US" altLang="zh-CN" baseline="-25000" dirty="0"/>
              <a:t>2</a:t>
            </a:r>
            <a:r>
              <a:rPr lang="en-US" altLang="zh-CN" dirty="0"/>
              <a:t>[</a:t>
            </a:r>
            <a:r>
              <a:rPr lang="en-US" altLang="zh-CN" dirty="0">
                <a:sym typeface="Symbol" pitchFamily="18" charset="2"/>
              </a:rPr>
              <a:t>] </a:t>
            </a:r>
            <a:endParaRPr lang="zh-CN" altLang="en-US" dirty="0"/>
          </a:p>
          <a:p>
            <a:pPr marL="1143000" lvl="2" indent="-228600" eaLnBrk="1" hangingPunct="1">
              <a:tabLst>
                <a:tab pos="1241425" algn="l"/>
              </a:tabLst>
              <a:defRPr/>
            </a:pPr>
            <a:r>
              <a:rPr lang="en-US" altLang="zh-CN" dirty="0">
                <a:sym typeface="Symbol" pitchFamily="18" charset="2"/>
              </a:rPr>
              <a:t>note:  = K1</a:t>
            </a:r>
            <a:r>
              <a:rPr lang="en-US" altLang="zh-CN" dirty="0">
                <a:ea typeface="DotumChe" pitchFamily="49" charset="-127"/>
                <a:sym typeface="Symbol" pitchFamily="18" charset="2"/>
              </a:rPr>
              <a:t>⊆ R2 </a:t>
            </a:r>
            <a:endParaRPr lang="en-US" altLang="zh-CN" dirty="0"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6FF335-F62C-4D52-AA91-4796A886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603D7-DEB4-4E0E-9CB2-38EBB3C606ED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928848-7229-4B22-AA84-17DF9238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6" name="AutoShape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37A478E-A0E5-4DEE-A1A3-30E3515AE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832" y="2957326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909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E72FAB-5A4B-4F5F-A379-6010879E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8FA03-6A40-44BE-9C9E-2E6B5695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97B-4BCD-41F7-9834-E931CBAA148D}" type="datetime1">
              <a:rPr lang="zh-CN" altLang="en-US" smtClean="0"/>
              <a:t>2021/10/11</a:t>
            </a:fld>
            <a:endParaRPr lang="zh-CN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DC92621-CD8B-4BA7-9737-15EAAB36B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20" y="998070"/>
            <a:ext cx="5754688" cy="38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2304E5D-88B1-444C-AC3A-094003DF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98" y="925138"/>
            <a:ext cx="4262438" cy="348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367CCEA9-5665-4FE6-AE7D-5B284739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6836" y="3623888"/>
            <a:ext cx="407987" cy="46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Times New Roman" pitchFamily="18" charset="0"/>
              </a:rPr>
              <a:t>r</a:t>
            </a:r>
            <a:r>
              <a:rPr lang="en-US" altLang="zh-CN" baseline="-25000">
                <a:latin typeface="Times New Roman" pitchFamily="18" charset="0"/>
              </a:rPr>
              <a:t>1</a:t>
            </a:r>
            <a:endParaRPr lang="zh-CN" alt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8403B71-65AE-40BC-9335-029F1FA05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5858" y="4355633"/>
            <a:ext cx="407987" cy="46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Times New Roman" pitchFamily="18" charset="0"/>
              </a:rPr>
              <a:t>r</a:t>
            </a:r>
            <a:r>
              <a:rPr lang="en-US" altLang="zh-CN" baseline="-25000">
                <a:latin typeface="Times New Roman" pitchFamily="18" charset="0"/>
              </a:rPr>
              <a:t>2</a:t>
            </a:r>
            <a:endParaRPr lang="zh-CN" altLang="en-US"/>
          </a:p>
        </p:txBody>
      </p:sp>
      <p:cxnSp>
        <p:nvCxnSpPr>
          <p:cNvPr id="9" name="直接连接符 3">
            <a:extLst>
              <a:ext uri="{FF2B5EF4-FFF2-40B4-BE49-F238E27FC236}">
                <a16:creationId xmlns:a16="http://schemas.microsoft.com/office/drawing/2014/main" id="{E6943BCE-BDB6-458B-9A9A-3D50253897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32020" y="1618783"/>
            <a:ext cx="5711825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7">
            <a:extLst>
              <a:ext uri="{FF2B5EF4-FFF2-40B4-BE49-F238E27FC236}">
                <a16:creationId xmlns:a16="http://schemas.microsoft.com/office/drawing/2014/main" id="{4E88C314-A422-4A58-AF58-8DDA53B272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74948" y="1788738"/>
            <a:ext cx="4154488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5BEAD46-E337-41F2-BD62-8DECF4098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3845" y="5995893"/>
            <a:ext cx="533400" cy="2286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en-US" altLang="zh-CN" sz="1600" dirty="0">
                <a:latin typeface="Times New Roman" pitchFamily="18" charset="0"/>
              </a:rPr>
              <a:t>return</a:t>
            </a: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170BCA3C-C9A7-4309-B987-ABC5D306B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108" y="4139733"/>
            <a:ext cx="5256212" cy="1428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椭圆 8">
            <a:extLst>
              <a:ext uri="{FF2B5EF4-FFF2-40B4-BE49-F238E27FC236}">
                <a16:creationId xmlns:a16="http://schemas.microsoft.com/office/drawing/2014/main" id="{A6D57E1E-65DE-4384-BF38-036820678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5633" y="1042694"/>
            <a:ext cx="1368425" cy="3385964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44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4B89A-F64E-462D-ACC3-7238E5FD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Referential Integrity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6FDA56-AC6C-4A9D-A94D-FB46D4AD5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zh-CN" dirty="0">
                <a:sym typeface="Symbol" pitchFamily="18" charset="2"/>
              </a:rPr>
              <a:t>referential integrity constraint also called </a:t>
            </a:r>
            <a:r>
              <a:rPr lang="en-US" altLang="zh-CN" i="1" dirty="0">
                <a:solidFill>
                  <a:schemeClr val="tx2"/>
                </a:solidFill>
                <a:sym typeface="Symbol" pitchFamily="18" charset="2"/>
              </a:rPr>
              <a:t>subset dependency</a:t>
            </a:r>
            <a:r>
              <a:rPr lang="en-US" altLang="zh-CN" dirty="0">
                <a:sym typeface="Symbol" pitchFamily="18" charset="2"/>
              </a:rPr>
              <a:t> since it can be written as</a:t>
            </a:r>
            <a:br>
              <a:rPr lang="en-US" altLang="zh-CN" dirty="0">
                <a:sym typeface="Symbol" pitchFamily="18" charset="2"/>
              </a:rPr>
            </a:br>
            <a:r>
              <a:rPr lang="en-US" altLang="zh-CN" dirty="0">
                <a:sym typeface="Symbol" pitchFamily="18" charset="2"/>
              </a:rPr>
              <a:t>     </a:t>
            </a:r>
            <a:r>
              <a:rPr lang="en-US" altLang="zh-CN" sz="4000" dirty="0">
                <a:solidFill>
                  <a:srgbClr val="FF0000"/>
                </a:solidFill>
                <a:sym typeface="Symbol" pitchFamily="18" charset="2"/>
              </a:rPr>
              <a:t></a:t>
            </a:r>
            <a:r>
              <a:rPr lang="en-US" altLang="zh-CN" sz="4000" baseline="-25000" dirty="0">
                <a:solidFill>
                  <a:srgbClr val="FF0000"/>
                </a:solidFill>
                <a:sym typeface="Symbol" pitchFamily="18" charset="2"/>
              </a:rPr>
              <a:t> </a:t>
            </a:r>
            <a:r>
              <a:rPr lang="en-US" altLang="zh-CN" sz="4000" dirty="0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lang="en-US" altLang="zh-CN" sz="4000" i="1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en-US" altLang="zh-CN" sz="4000" baseline="-25000" dirty="0">
                <a:solidFill>
                  <a:srgbClr val="FF0000"/>
                </a:solidFill>
                <a:sym typeface="Symbol" pitchFamily="18" charset="2"/>
              </a:rPr>
              <a:t>2</a:t>
            </a:r>
            <a:r>
              <a:rPr lang="en-US" altLang="zh-CN" sz="4000" dirty="0">
                <a:solidFill>
                  <a:srgbClr val="FF0000"/>
                </a:solidFill>
                <a:sym typeface="Symbol" pitchFamily="18" charset="2"/>
              </a:rPr>
              <a:t>)  </a:t>
            </a:r>
            <a:r>
              <a:rPr lang="en-US" altLang="zh-CN" sz="4000" i="1" baseline="-25000" dirty="0">
                <a:solidFill>
                  <a:srgbClr val="FF0000"/>
                </a:solidFill>
                <a:sym typeface="Symbol" pitchFamily="18" charset="2"/>
              </a:rPr>
              <a:t>K</a:t>
            </a:r>
            <a:r>
              <a:rPr lang="en-US" altLang="zh-CN" sz="4000" baseline="-25000" dirty="0">
                <a:solidFill>
                  <a:srgbClr val="FF0000"/>
                </a:solidFill>
                <a:sym typeface="Symbol" pitchFamily="18" charset="2"/>
              </a:rPr>
              <a:t>1</a:t>
            </a:r>
            <a:r>
              <a:rPr lang="en-US" altLang="zh-CN" sz="4000" dirty="0">
                <a:solidFill>
                  <a:srgbClr val="FF0000"/>
                </a:solidFill>
                <a:sym typeface="Symbol" pitchFamily="18" charset="2"/>
              </a:rPr>
              <a:t> (</a:t>
            </a:r>
            <a:r>
              <a:rPr lang="en-US" altLang="zh-CN" sz="4000" i="1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en-US" altLang="zh-CN" sz="4000" baseline="-25000" dirty="0">
                <a:solidFill>
                  <a:srgbClr val="FF0000"/>
                </a:solidFill>
                <a:sym typeface="Symbol" pitchFamily="18" charset="2"/>
              </a:rPr>
              <a:t>1</a:t>
            </a:r>
            <a:r>
              <a:rPr lang="en-US" altLang="zh-CN" sz="4000" dirty="0">
                <a:solidFill>
                  <a:srgbClr val="FF0000"/>
                </a:solidFill>
                <a:sym typeface="Symbol" pitchFamily="18" charset="2"/>
              </a:rPr>
              <a:t>)</a:t>
            </a:r>
            <a:endParaRPr lang="zh-CN" altLang="en-US" sz="4000" dirty="0">
              <a:solidFill>
                <a:srgbClr val="FF0000"/>
              </a:solidFill>
            </a:endParaRPr>
          </a:p>
          <a:p>
            <a:pPr lvl="2" eaLnBrk="1" hangingPunct="1"/>
            <a:r>
              <a:rPr lang="en-US" altLang="zh-CN" dirty="0"/>
              <a:t>e.g. </a:t>
            </a:r>
            <a:r>
              <a:rPr lang="en-US" altLang="zh-CN" dirty="0">
                <a:sym typeface="Symbol" pitchFamily="18" charset="2"/>
              </a:rPr>
              <a:t></a:t>
            </a:r>
            <a:r>
              <a:rPr lang="en-US" altLang="zh-CN" i="1" baseline="-25000" dirty="0" err="1">
                <a:sym typeface="Symbol" pitchFamily="18" charset="2"/>
              </a:rPr>
              <a:t>dept_name</a:t>
            </a:r>
            <a:r>
              <a:rPr lang="en-US" altLang="zh-CN" baseline="-25000" dirty="0"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course</a:t>
            </a:r>
            <a:r>
              <a:rPr lang="en-US" altLang="zh-CN" dirty="0">
                <a:sym typeface="Symbol" pitchFamily="18" charset="2"/>
              </a:rPr>
              <a:t>)  </a:t>
            </a:r>
            <a:r>
              <a:rPr lang="en-US" altLang="zh-CN" i="1" baseline="-25000" dirty="0" err="1">
                <a:sym typeface="Symbol" pitchFamily="18" charset="2"/>
              </a:rPr>
              <a:t>dept_name</a:t>
            </a:r>
            <a:r>
              <a:rPr lang="en-US" altLang="zh-CN" dirty="0">
                <a:sym typeface="Symbol" pitchFamily="18" charset="2"/>
              </a:rPr>
              <a:t> (</a:t>
            </a:r>
            <a:r>
              <a:rPr lang="en-US" altLang="zh-CN" i="1" dirty="0">
                <a:sym typeface="Symbol" pitchFamily="18" charset="2"/>
              </a:rPr>
              <a:t>department</a:t>
            </a:r>
            <a:r>
              <a:rPr lang="en-US" altLang="zh-CN" dirty="0">
                <a:sym typeface="Symbol" pitchFamily="18" charset="2"/>
              </a:rPr>
              <a:t>)</a:t>
            </a:r>
            <a:endParaRPr lang="en-US" altLang="zh-CN" sz="1800" dirty="0"/>
          </a:p>
          <a:p>
            <a:pPr lvl="1" eaLnBrk="1" hangingPunct="1"/>
            <a:endParaRPr lang="en-US" altLang="zh-CN" dirty="0"/>
          </a:p>
          <a:p>
            <a:pPr lvl="1" eaLnBrk="1" hangingPunct="1"/>
            <a:r>
              <a:rPr lang="en-US" altLang="zh-CN" dirty="0"/>
              <a:t>a foreign key 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/>
              <a:t> of table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 references the primary key attributes </a:t>
            </a:r>
            <a:r>
              <a:rPr lang="en-US" altLang="zh-CN" i="1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/>
              <a:t> of the </a:t>
            </a:r>
            <a:r>
              <a:rPr lang="en-US" altLang="zh-CN" i="1" dirty="0"/>
              <a:t>referenced table</a:t>
            </a:r>
            <a:r>
              <a:rPr lang="en-US" altLang="zh-CN" dirty="0"/>
              <a:t>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kumimoji="0" lang="en-US" altLang="zh-CN" dirty="0"/>
              <a:t> </a:t>
            </a:r>
            <a:endParaRPr lang="en-US" altLang="zh-CN" b="1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sz="2800" dirty="0"/>
              <a:t>A </a:t>
            </a:r>
            <a:r>
              <a:rPr lang="en-US" altLang="zh-CN" sz="2800" b="1" i="1" dirty="0">
                <a:solidFill>
                  <a:srgbClr val="FF0000"/>
                </a:solidFill>
              </a:rPr>
              <a:t>good</a:t>
            </a:r>
            <a:r>
              <a:rPr lang="en-US" altLang="zh-CN" sz="2800" dirty="0"/>
              <a:t> DB design should ensures that </a:t>
            </a:r>
            <a:r>
              <a:rPr kumimoji="0" lang="en-US" altLang="zh-CN" sz="2800" dirty="0"/>
              <a:t>any relation schema  </a:t>
            </a:r>
            <a:r>
              <a:rPr kumimoji="0" lang="en-US" altLang="zh-CN" sz="2800" i="1" dirty="0"/>
              <a:t>R</a:t>
            </a:r>
            <a:r>
              <a:rPr kumimoji="0" lang="en-US" altLang="zh-CN" sz="2800" i="1" baseline="-25000" dirty="0"/>
              <a:t>2</a:t>
            </a:r>
            <a:r>
              <a:rPr kumimoji="0" lang="en-US" altLang="zh-CN" sz="2800" dirty="0"/>
              <a:t> (and its any tuples) can only reference other relation schema </a:t>
            </a:r>
            <a:r>
              <a:rPr kumimoji="0" lang="en-US" altLang="zh-CN" sz="2800" i="1" dirty="0"/>
              <a:t>R</a:t>
            </a:r>
            <a:r>
              <a:rPr kumimoji="0" lang="en-US" altLang="zh-CN" sz="2800" i="1" baseline="-25000" dirty="0"/>
              <a:t>1</a:t>
            </a:r>
            <a:r>
              <a:rPr kumimoji="0" lang="en-US" altLang="zh-CN" sz="2800" dirty="0"/>
              <a:t>  through its  foreign key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5C87E-F742-4882-AC70-21760C9F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5A37-02E3-4C71-94C9-A4C6D8CE8349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E4DCD8-4C66-465B-AE0B-675BBBD8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223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71680-B043-46EE-9EF1-1ABEE1EE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2"/>
                </a:solidFill>
              </a:rPr>
              <a:t>Referential Integrity (cont.)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AF8E47-45B1-4C2C-8B13-2CF2EB5D6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The primary key, candidate keys and foreign keys can be specified as parts of the SQL </a:t>
            </a:r>
            <a:r>
              <a:rPr lang="en-US" altLang="zh-CN" b="1" dirty="0"/>
              <a:t>create table</a:t>
            </a:r>
            <a:r>
              <a:rPr lang="en-US" altLang="zh-CN" dirty="0"/>
              <a:t> statement:</a:t>
            </a:r>
          </a:p>
          <a:p>
            <a:pPr lvl="1" eaLnBrk="1" hangingPunct="1"/>
            <a:r>
              <a:rPr lang="en-US" altLang="zh-CN" dirty="0"/>
              <a:t>the </a:t>
            </a:r>
            <a:r>
              <a:rPr lang="en-US" altLang="zh-CN" dirty="0">
                <a:solidFill>
                  <a:schemeClr val="tx2"/>
                </a:solidFill>
              </a:rPr>
              <a:t>primary key</a:t>
            </a:r>
            <a:r>
              <a:rPr lang="en-US" altLang="zh-CN" dirty="0"/>
              <a:t> clause lists attributes that comprise the primary key.</a:t>
            </a:r>
          </a:p>
          <a:p>
            <a:pPr lvl="1" eaLnBrk="1" hangingPunct="1"/>
            <a:r>
              <a:rPr lang="en-US" altLang="zh-CN" dirty="0"/>
              <a:t>the </a:t>
            </a:r>
            <a:r>
              <a:rPr lang="en-US" altLang="zh-CN" dirty="0">
                <a:solidFill>
                  <a:schemeClr val="tx2"/>
                </a:solidFill>
              </a:rPr>
              <a:t>unique key</a:t>
            </a:r>
            <a:r>
              <a:rPr lang="en-US" altLang="zh-CN" dirty="0"/>
              <a:t> clause lists attributes that comprise a candidate key.</a:t>
            </a:r>
          </a:p>
          <a:p>
            <a:pPr lvl="1" eaLnBrk="1" hangingPunct="1"/>
            <a:r>
              <a:rPr lang="en-US" altLang="zh-CN" dirty="0"/>
              <a:t>the </a:t>
            </a:r>
            <a:r>
              <a:rPr lang="en-US" altLang="zh-CN" dirty="0">
                <a:solidFill>
                  <a:schemeClr val="tx2"/>
                </a:solidFill>
              </a:rPr>
              <a:t>foreign key</a:t>
            </a:r>
            <a:r>
              <a:rPr lang="en-US" altLang="zh-CN" dirty="0"/>
              <a:t> clause lists the attributes that comprise the foreign key and the name of the relation referenced by the foreign key.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dirty="0"/>
              <a:t>        By default, a foreign key references the primary key attributes of the referenced table.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8C951-8CA3-47BF-A3FE-888C41107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3DE0C-2BDB-4E43-92B9-7554C2724B2F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3D134C-7ACB-4963-8309-880B97BE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9391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DE20D-DCE4-4D69-810E-65D244DC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Cascading Actions in Referential Integrity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9E71F-9D85-44D0-A762-189E29BEE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173288" algn="l"/>
              </a:tabLst>
            </a:pPr>
            <a:r>
              <a:rPr lang="en-US" altLang="zh-CN" b="1" dirty="0">
                <a:cs typeface="Times New Roman" pitchFamily="18" charset="0"/>
              </a:rPr>
              <a:t>create table </a:t>
            </a:r>
            <a:r>
              <a:rPr lang="en-US" altLang="zh-CN" i="1" dirty="0">
                <a:cs typeface="Times New Roman" pitchFamily="18" charset="0"/>
              </a:rPr>
              <a:t>course (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    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  </a:t>
            </a:r>
            <a:r>
              <a:rPr lang="en-US" altLang="zh-CN" b="1" dirty="0">
                <a:cs typeface="Times New Roman" pitchFamily="18" charset="0"/>
              </a:rPr>
              <a:t>char</a:t>
            </a:r>
            <a:r>
              <a:rPr lang="en-US" altLang="zh-CN" dirty="0">
                <a:cs typeface="Times New Roman" pitchFamily="18" charset="0"/>
              </a:rPr>
              <a:t>(5) </a:t>
            </a:r>
            <a:r>
              <a:rPr lang="en-US" altLang="zh-CN" b="1" dirty="0">
                <a:cs typeface="Times New Roman" pitchFamily="18" charset="0"/>
              </a:rPr>
              <a:t>primary key</a:t>
            </a:r>
            <a:r>
              <a:rPr lang="en-US" altLang="zh-CN" dirty="0">
                <a:cs typeface="Times New Roman" pitchFamily="18" charset="0"/>
              </a:rPr>
              <a:t>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</a:t>
            </a:r>
            <a:r>
              <a:rPr lang="en-US" altLang="zh-CN" i="1" dirty="0">
                <a:cs typeface="Times New Roman" pitchFamily="18" charset="0"/>
              </a:rPr>
              <a:t>title             </a:t>
            </a:r>
            <a:r>
              <a:rPr lang="en-US" altLang="zh-CN" b="1" dirty="0">
                <a:cs typeface="Times New Roman" pitchFamily="18" charset="0"/>
              </a:rPr>
              <a:t>varchar</a:t>
            </a:r>
            <a:r>
              <a:rPr lang="en-US" altLang="zh-CN" dirty="0">
                <a:cs typeface="Times New Roman" pitchFamily="18" charset="0"/>
              </a:rPr>
              <a:t>(20),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  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varchar</a:t>
            </a:r>
            <a:r>
              <a:rPr lang="en-US" altLang="zh-CN" dirty="0">
                <a:cs typeface="Times New Roman" pitchFamily="18" charset="0"/>
              </a:rPr>
              <a:t>(20) </a:t>
            </a:r>
            <a:r>
              <a:rPr lang="en-US" altLang="zh-CN" b="1" dirty="0">
                <a:cs typeface="Times New Roman" pitchFamily="18" charset="0"/>
              </a:rPr>
              <a:t>references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)</a:t>
            </a:r>
            <a:endParaRPr lang="en-US" altLang="zh-CN" dirty="0">
              <a:cs typeface="Times New Roman" pitchFamily="18" charset="0"/>
            </a:endParaRPr>
          </a:p>
          <a:p>
            <a:pPr>
              <a:tabLst>
                <a:tab pos="2173288" algn="l"/>
              </a:tabLst>
            </a:pPr>
            <a:r>
              <a:rPr lang="en-US" altLang="zh-CN" b="1" dirty="0">
                <a:cs typeface="Times New Roman" pitchFamily="18" charset="0"/>
              </a:rPr>
              <a:t>create table </a:t>
            </a:r>
            <a:r>
              <a:rPr lang="en-US" altLang="zh-CN" i="1" dirty="0">
                <a:cs typeface="Times New Roman" pitchFamily="18" charset="0"/>
              </a:rPr>
              <a:t>course </a:t>
            </a:r>
            <a:r>
              <a:rPr lang="en-US" altLang="zh-CN" dirty="0">
                <a:cs typeface="Times New Roman" pitchFamily="18" charset="0"/>
              </a:rPr>
              <a:t>(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…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varchar</a:t>
            </a:r>
            <a:r>
              <a:rPr lang="en-US" altLang="zh-CN" dirty="0">
                <a:cs typeface="Times New Roman" pitchFamily="18" charset="0"/>
              </a:rPr>
              <a:t>(20),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</a:t>
            </a:r>
            <a:r>
              <a:rPr lang="en-US" altLang="zh-CN" b="1" dirty="0">
                <a:cs typeface="Times New Roman" pitchFamily="18" charset="0"/>
              </a:rPr>
              <a:t>foreign key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) </a:t>
            </a:r>
            <a:r>
              <a:rPr lang="en-US" altLang="zh-CN" b="1" dirty="0">
                <a:cs typeface="Times New Roman" pitchFamily="18" charset="0"/>
              </a:rPr>
              <a:t>references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                </a:t>
            </a:r>
            <a:r>
              <a:rPr lang="en-US" altLang="zh-CN" b="1" dirty="0">
                <a:cs typeface="Times New Roman" pitchFamily="18" charset="0"/>
              </a:rPr>
              <a:t>on delete cascade</a:t>
            </a:r>
            <a:br>
              <a:rPr lang="en-US" altLang="zh-CN" b="1" dirty="0">
                <a:cs typeface="Times New Roman" pitchFamily="18" charset="0"/>
              </a:rPr>
            </a:br>
            <a:r>
              <a:rPr lang="en-US" altLang="zh-CN" b="1" dirty="0">
                <a:cs typeface="Times New Roman" pitchFamily="18" charset="0"/>
              </a:rPr>
              <a:t>                on update cascade</a:t>
            </a:r>
            <a:r>
              <a:rPr lang="en-US" altLang="zh-CN" dirty="0">
                <a:cs typeface="Times New Roman" pitchFamily="18" charset="0"/>
              </a:rPr>
              <a:t>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. . . 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>
              <a:tabLst>
                <a:tab pos="2173288" algn="l"/>
              </a:tabLst>
            </a:pPr>
            <a:r>
              <a:rPr lang="en-US" altLang="zh-CN" dirty="0">
                <a:cs typeface="Times New Roman" pitchFamily="18" charset="0"/>
              </a:rPr>
              <a:t>alternative actions to cascade:  </a:t>
            </a:r>
            <a:r>
              <a:rPr lang="en-US" altLang="zh-CN" b="1" dirty="0">
                <a:cs typeface="Times New Roman" pitchFamily="18" charset="0"/>
              </a:rPr>
              <a:t>set null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b="1" dirty="0">
                <a:cs typeface="Times New Roman" pitchFamily="18" charset="0"/>
              </a:rPr>
              <a:t>set default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A4E34-8BC5-4F72-AAAB-D1AFA625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8A9B8-677A-402B-A6F7-74D6C8819F0E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46BB88-AD65-490C-A250-E4139EDD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16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DFABE-BCE8-415F-AFA5-C2ED6557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Built-in Data Types in SQL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67DA4-274D-42A7-87A4-0868C4034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cast </a:t>
            </a:r>
            <a:r>
              <a:rPr lang="en-US" altLang="zh-CN" i="1" dirty="0">
                <a:solidFill>
                  <a:srgbClr val="FF0000"/>
                </a:solidFill>
              </a:rPr>
              <a:t>e</a:t>
            </a:r>
            <a:r>
              <a:rPr lang="en-US" altLang="zh-CN" dirty="0"/>
              <a:t> as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 </a:t>
            </a:r>
          </a:p>
          <a:p>
            <a:pPr lvl="1" eaLnBrk="1" hangingPunct="1">
              <a:defRPr/>
            </a:pPr>
            <a:r>
              <a:rPr lang="en-US" altLang="zh-CN" dirty="0"/>
              <a:t>convert a character string (or string valued expression) </a:t>
            </a:r>
            <a:r>
              <a:rPr lang="en-US" altLang="zh-CN" i="1" dirty="0">
                <a:solidFill>
                  <a:srgbClr val="FF0000"/>
                </a:solidFill>
                <a:cs typeface="+mn-cs"/>
              </a:rPr>
              <a:t>e</a:t>
            </a:r>
            <a:r>
              <a:rPr lang="en-US" altLang="zh-CN" dirty="0"/>
              <a:t> to the type </a:t>
            </a:r>
            <a:r>
              <a:rPr lang="en-US" altLang="zh-CN" i="1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CN" dirty="0"/>
              <a:t> , e.g. date/time/timestamp </a:t>
            </a:r>
          </a:p>
          <a:p>
            <a:pPr lvl="1" eaLnBrk="1" hangingPunct="1">
              <a:defRPr/>
            </a:pPr>
            <a:r>
              <a:rPr lang="en-US" altLang="zh-CN" dirty="0"/>
              <a:t>e.g.</a:t>
            </a:r>
            <a:r>
              <a:rPr lang="en-US" altLang="zh-CN" b="1" dirty="0"/>
              <a:t> cast</a:t>
            </a:r>
            <a:r>
              <a:rPr lang="en-US" altLang="zh-CN" dirty="0"/>
              <a:t>  ‘2017-07-20’ </a:t>
            </a:r>
            <a:r>
              <a:rPr lang="en-US" altLang="zh-CN" b="1" dirty="0"/>
              <a:t>as date</a:t>
            </a:r>
          </a:p>
          <a:p>
            <a:pPr lvl="1" eaLnBrk="1" hangingPunct="1">
              <a:defRPr/>
            </a:pPr>
            <a:r>
              <a:rPr lang="en-US" altLang="zh-CN" dirty="0"/>
              <a:t>e.g.</a:t>
            </a:r>
            <a:r>
              <a:rPr lang="en-US" altLang="zh-CN" b="1" dirty="0"/>
              <a:t> cast</a:t>
            </a:r>
            <a:r>
              <a:rPr lang="en-US" altLang="zh-CN" dirty="0"/>
              <a:t> </a:t>
            </a:r>
            <a:r>
              <a:rPr lang="zh-CN" altLang="en-US" dirty="0"/>
              <a:t>‘</a:t>
            </a:r>
            <a:r>
              <a:rPr lang="en-US" altLang="zh-CN" dirty="0"/>
              <a:t>09:00:30.75’ </a:t>
            </a:r>
            <a:r>
              <a:rPr lang="en-US" altLang="zh-CN" b="1" dirty="0"/>
              <a:t>as time</a:t>
            </a:r>
          </a:p>
          <a:p>
            <a:pPr eaLnBrk="1" hangingPunct="1">
              <a:defRPr/>
            </a:pPr>
            <a:r>
              <a:rPr lang="en-US" altLang="zh-CN" dirty="0"/>
              <a:t>For a </a:t>
            </a:r>
            <a:r>
              <a:rPr lang="en-US" altLang="zh-CN" b="1" i="1" dirty="0"/>
              <a:t>day</a:t>
            </a:r>
            <a:r>
              <a:rPr lang="en-US" altLang="zh-CN" dirty="0"/>
              <a:t> or </a:t>
            </a:r>
            <a:r>
              <a:rPr lang="en-US" altLang="zh-CN" b="1" i="1" dirty="0"/>
              <a:t>time</a:t>
            </a:r>
            <a:r>
              <a:rPr lang="en-US" altLang="zh-CN" dirty="0"/>
              <a:t> value </a:t>
            </a:r>
            <a:r>
              <a:rPr lang="en-US" altLang="zh-CN" i="1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, its individual fields can be extracted</a:t>
            </a:r>
          </a:p>
          <a:p>
            <a:pPr lvl="1" eaLnBrk="1" hangingPunct="1">
              <a:defRPr/>
            </a:pPr>
            <a:r>
              <a:rPr lang="en-US" altLang="zh-CN" dirty="0"/>
              <a:t> e.g. </a:t>
            </a:r>
            <a:r>
              <a:rPr lang="en-US" altLang="zh-CN" b="1" dirty="0"/>
              <a:t>extract </a:t>
            </a:r>
            <a:r>
              <a:rPr lang="en-US" altLang="zh-CN" dirty="0"/>
              <a:t>(</a:t>
            </a:r>
            <a:r>
              <a:rPr lang="en-US" altLang="zh-CN" i="1" dirty="0"/>
              <a:t>year</a:t>
            </a:r>
            <a:r>
              <a:rPr lang="en-US" altLang="zh-CN" dirty="0"/>
              <a:t> </a:t>
            </a:r>
            <a:r>
              <a:rPr lang="en-US" altLang="zh-CN" b="1" dirty="0"/>
              <a:t>from </a:t>
            </a:r>
            <a:r>
              <a:rPr lang="en-US" altLang="zh-CN" dirty="0"/>
              <a:t>2017-07-20) =2017</a:t>
            </a:r>
          </a:p>
          <a:p>
            <a:pPr lvl="1" eaLnBrk="1" hangingPunct="1">
              <a:defRPr/>
            </a:pPr>
            <a:r>
              <a:rPr lang="en-US" altLang="zh-CN" b="1" dirty="0"/>
              <a:t> </a:t>
            </a:r>
            <a:r>
              <a:rPr lang="en-US" altLang="zh-CN" dirty="0"/>
              <a:t>e.g.</a:t>
            </a:r>
            <a:r>
              <a:rPr lang="en-US" altLang="zh-CN" b="1" dirty="0"/>
              <a:t> extract </a:t>
            </a:r>
            <a:r>
              <a:rPr lang="en-US" altLang="zh-CN" dirty="0"/>
              <a:t>(</a:t>
            </a:r>
            <a:r>
              <a:rPr lang="en-US" altLang="zh-CN" i="1" dirty="0" err="1"/>
              <a:t>timezone_hour</a:t>
            </a:r>
            <a:r>
              <a:rPr lang="en-US" altLang="zh-CN" dirty="0"/>
              <a:t> </a:t>
            </a:r>
            <a:r>
              <a:rPr lang="en-US" altLang="zh-CN" b="1" dirty="0"/>
              <a:t>from </a:t>
            </a:r>
            <a:r>
              <a:rPr lang="en-US" altLang="zh-CN" dirty="0"/>
              <a:t>2017-7-27 09:00:30.75) =09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B4982-63C5-4CC3-A89E-44C1EEC8C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48A5-8AE3-429E-A4C0-39B8346B81C4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B7847C-E19D-4F9F-8258-23184CD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472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C0D3D-2F43-42FA-A9D8-7BF15947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Cascading Actions in Referential Integrity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74E9C-6630-4B69-9FB6-C032098B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44" y="700916"/>
            <a:ext cx="11834414" cy="5813231"/>
          </a:xfrm>
        </p:spPr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The </a:t>
            </a:r>
            <a:r>
              <a:rPr lang="en-US" altLang="zh-CN" i="1" dirty="0">
                <a:cs typeface="Times New Roman" pitchFamily="18" charset="0"/>
              </a:rPr>
              <a:t>delete</a:t>
            </a:r>
            <a:r>
              <a:rPr lang="en-US" altLang="zh-CN" dirty="0">
                <a:cs typeface="Times New Roman" pitchFamily="18" charset="0"/>
              </a:rPr>
              <a:t>/</a:t>
            </a:r>
            <a:r>
              <a:rPr lang="en-US" altLang="zh-CN" i="1" dirty="0">
                <a:cs typeface="Times New Roman" pitchFamily="18" charset="0"/>
              </a:rPr>
              <a:t>update</a:t>
            </a:r>
            <a:r>
              <a:rPr lang="en-US" altLang="zh-CN" dirty="0">
                <a:cs typeface="Times New Roman" pitchFamily="18" charset="0"/>
              </a:rPr>
              <a:t> operations on the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referenced</a:t>
            </a:r>
            <a:r>
              <a:rPr lang="en-US" altLang="zh-CN" dirty="0">
                <a:cs typeface="Times New Roman" pitchFamily="18" charset="0"/>
              </a:rPr>
              <a:t> relation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  <a:r>
              <a:rPr lang="en-US" altLang="zh-CN" dirty="0">
                <a:cs typeface="Times New Roman" pitchFamily="18" charset="0"/>
              </a:rPr>
              <a:t> will result in the </a:t>
            </a:r>
            <a:r>
              <a:rPr lang="en-US" altLang="zh-CN" i="1" dirty="0">
                <a:cs typeface="Times New Roman" pitchFamily="18" charset="0"/>
              </a:rPr>
              <a:t>delete/update</a:t>
            </a:r>
            <a:r>
              <a:rPr lang="en-US" altLang="zh-CN" dirty="0">
                <a:cs typeface="Times New Roman" pitchFamily="18" charset="0"/>
              </a:rPr>
              <a:t> on the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referencing</a:t>
            </a:r>
            <a:r>
              <a:rPr lang="en-US" altLang="zh-CN" dirty="0">
                <a:cs typeface="Times New Roman" pitchFamily="18" charset="0"/>
              </a:rPr>
              <a:t> relation </a:t>
            </a:r>
            <a:r>
              <a:rPr lang="en-US" altLang="zh-CN" i="1" dirty="0">
                <a:cs typeface="Times New Roman" pitchFamily="18" charset="0"/>
              </a:rPr>
              <a:t>course</a:t>
            </a:r>
            <a:endParaRPr lang="zh-CN" altLang="en-US" i="1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391B55-1AFA-48E7-9999-009AAA89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0F39-0E3A-4787-9529-8416D519C8C4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80B9F-19BB-43A0-8963-767C8C83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222E73B-C7D4-47C7-B582-DF68B66C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13" y="2799697"/>
            <a:ext cx="4625975" cy="31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D626110-85A9-4AFD-B749-BA24E852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38" y="3001309"/>
            <a:ext cx="3362325" cy="274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6CB003F-AD7D-42F9-8E41-7C89F8B30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901" y="5134909"/>
            <a:ext cx="334962" cy="3381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i="1" dirty="0">
                <a:latin typeface="+mn-lt"/>
              </a:rPr>
              <a:t>r</a:t>
            </a:r>
            <a:r>
              <a:rPr lang="en-US" altLang="zh-CN" sz="1600" baseline="-25000" dirty="0">
                <a:latin typeface="+mn-lt"/>
              </a:rPr>
              <a:t>1</a:t>
            </a:r>
            <a:endParaRPr lang="zh-CN" altLang="en-US" sz="1600" dirty="0">
              <a:latin typeface="+mn-lt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8CD949F-7A1D-4808-8DAE-80224CFA6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813" y="5566709"/>
            <a:ext cx="350837" cy="368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i="1" dirty="0">
                <a:latin typeface="+mn-lt"/>
              </a:rPr>
              <a:t>r</a:t>
            </a:r>
            <a:r>
              <a:rPr lang="en-US" altLang="zh-CN" sz="1800" baseline="-25000" dirty="0">
                <a:latin typeface="+mn-lt"/>
              </a:rPr>
              <a:t>2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0" name="矩形 19">
            <a:extLst>
              <a:ext uri="{FF2B5EF4-FFF2-40B4-BE49-F238E27FC236}">
                <a16:creationId xmlns:a16="http://schemas.microsoft.com/office/drawing/2014/main" id="{695CD646-F649-41E5-8D70-2414E3003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7713" y="3126722"/>
            <a:ext cx="928688" cy="544512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 b="1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A54706FD-E13D-44F6-BABE-6A1D90367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638" y="3426759"/>
            <a:ext cx="792163" cy="27146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 b="1"/>
          </a:p>
        </p:txBody>
      </p:sp>
      <p:cxnSp>
        <p:nvCxnSpPr>
          <p:cNvPr id="12" name="直接箭头连接符 21">
            <a:extLst>
              <a:ext uri="{FF2B5EF4-FFF2-40B4-BE49-F238E27FC236}">
                <a16:creationId xmlns:a16="http://schemas.microsoft.com/office/drawing/2014/main" id="{33259B95-3E8F-47F0-A284-76E363D90C99}"/>
              </a:ext>
            </a:extLst>
          </p:cNvPr>
          <p:cNvCxnSpPr>
            <a:cxnSpLocks noChangeShapeType="1"/>
            <a:stCxn id="11" idx="3"/>
          </p:cNvCxnSpPr>
          <p:nvPr/>
        </p:nvCxnSpPr>
        <p:spPr bwMode="auto">
          <a:xfrm flipV="1">
            <a:off x="2185801" y="2799697"/>
            <a:ext cx="503237" cy="763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23">
            <a:extLst>
              <a:ext uri="{FF2B5EF4-FFF2-40B4-BE49-F238E27FC236}">
                <a16:creationId xmlns:a16="http://schemas.microsoft.com/office/drawing/2014/main" id="{763A0272-9BA0-4508-920D-E1199E059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088" y="2629834"/>
            <a:ext cx="647700" cy="3381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>
                <a:latin typeface="+mn-lt"/>
              </a:rPr>
              <a:t>Bio</a:t>
            </a:r>
            <a:endParaRPr lang="zh-CN" altLang="en-US" sz="1600">
              <a:latin typeface="+mn-lt"/>
            </a:endParaRPr>
          </a:p>
        </p:txBody>
      </p:sp>
      <p:cxnSp>
        <p:nvCxnSpPr>
          <p:cNvPr id="14" name="直接箭头连接符 24">
            <a:extLst>
              <a:ext uri="{FF2B5EF4-FFF2-40B4-BE49-F238E27FC236}">
                <a16:creationId xmlns:a16="http://schemas.microsoft.com/office/drawing/2014/main" id="{3590204F-B76A-4262-8FDC-99A8DAB2D56A}"/>
              </a:ext>
            </a:extLst>
          </p:cNvPr>
          <p:cNvCxnSpPr>
            <a:cxnSpLocks noChangeShapeType="1"/>
            <a:stCxn id="10" idx="0"/>
          </p:cNvCxnSpPr>
          <p:nvPr/>
        </p:nvCxnSpPr>
        <p:spPr bwMode="auto">
          <a:xfrm flipH="1" flipV="1">
            <a:off x="8629463" y="2359959"/>
            <a:ext cx="433388" cy="766763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25">
            <a:extLst>
              <a:ext uri="{FF2B5EF4-FFF2-40B4-BE49-F238E27FC236}">
                <a16:creationId xmlns:a16="http://schemas.microsoft.com/office/drawing/2014/main" id="{B51B5B64-CA93-4828-93C5-04CB8B77B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613" y="2021822"/>
            <a:ext cx="649288" cy="3381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>
                <a:latin typeface="+mn-lt"/>
              </a:rPr>
              <a:t>Bio</a:t>
            </a:r>
            <a:endParaRPr lang="zh-CN" altLang="en-US" sz="1600">
              <a:latin typeface="+mn-lt"/>
            </a:endParaRPr>
          </a:p>
        </p:txBody>
      </p:sp>
      <p:sp>
        <p:nvSpPr>
          <p:cNvPr id="16" name="任意多边形 2">
            <a:extLst>
              <a:ext uri="{FF2B5EF4-FFF2-40B4-BE49-F238E27FC236}">
                <a16:creationId xmlns:a16="http://schemas.microsoft.com/office/drawing/2014/main" id="{18CB4957-4F27-401D-8672-F8F23FEAE29C}"/>
              </a:ext>
            </a:extLst>
          </p:cNvPr>
          <p:cNvSpPr>
            <a:spLocks/>
          </p:cNvSpPr>
          <p:nvPr/>
        </p:nvSpPr>
        <p:spPr bwMode="auto">
          <a:xfrm>
            <a:off x="3384363" y="2363134"/>
            <a:ext cx="5227638" cy="965200"/>
          </a:xfrm>
          <a:custGeom>
            <a:avLst/>
            <a:gdLst>
              <a:gd name="T0" fmla="*/ 56754 w 5227845"/>
              <a:gd name="T1" fmla="*/ 403525 h 965375"/>
              <a:gd name="T2" fmla="*/ 94589 w 5227845"/>
              <a:gd name="T3" fmla="*/ 384609 h 965375"/>
              <a:gd name="T4" fmla="*/ 157649 w 5227845"/>
              <a:gd name="T5" fmla="*/ 365694 h 965375"/>
              <a:gd name="T6" fmla="*/ 245932 w 5227845"/>
              <a:gd name="T7" fmla="*/ 334168 h 965375"/>
              <a:gd name="T8" fmla="*/ 359440 w 5227845"/>
              <a:gd name="T9" fmla="*/ 302643 h 965375"/>
              <a:gd name="T10" fmla="*/ 428805 w 5227845"/>
              <a:gd name="T11" fmla="*/ 283729 h 965375"/>
              <a:gd name="T12" fmla="*/ 472946 w 5227845"/>
              <a:gd name="T13" fmla="*/ 271118 h 965375"/>
              <a:gd name="T14" fmla="*/ 529700 w 5227845"/>
              <a:gd name="T15" fmla="*/ 252203 h 965375"/>
              <a:gd name="T16" fmla="*/ 573842 w 5227845"/>
              <a:gd name="T17" fmla="*/ 239593 h 965375"/>
              <a:gd name="T18" fmla="*/ 756715 w 5227845"/>
              <a:gd name="T19" fmla="*/ 214372 h 965375"/>
              <a:gd name="T20" fmla="*/ 807162 w 5227845"/>
              <a:gd name="T21" fmla="*/ 195458 h 965375"/>
              <a:gd name="T22" fmla="*/ 1034177 w 5227845"/>
              <a:gd name="T23" fmla="*/ 170237 h 965375"/>
              <a:gd name="T24" fmla="*/ 1280109 w 5227845"/>
              <a:gd name="T25" fmla="*/ 151322 h 965375"/>
              <a:gd name="T26" fmla="*/ 1387310 w 5227845"/>
              <a:gd name="T27" fmla="*/ 126101 h 965375"/>
              <a:gd name="T28" fmla="*/ 1563877 w 5227845"/>
              <a:gd name="T29" fmla="*/ 107187 h 965375"/>
              <a:gd name="T30" fmla="*/ 1633243 w 5227845"/>
              <a:gd name="T31" fmla="*/ 94576 h 965375"/>
              <a:gd name="T32" fmla="*/ 1689996 w 5227845"/>
              <a:gd name="T33" fmla="*/ 75661 h 965375"/>
              <a:gd name="T34" fmla="*/ 1753056 w 5227845"/>
              <a:gd name="T35" fmla="*/ 56746 h 965375"/>
              <a:gd name="T36" fmla="*/ 1797198 w 5227845"/>
              <a:gd name="T37" fmla="*/ 44136 h 965375"/>
              <a:gd name="T38" fmla="*/ 2005295 w 5227845"/>
              <a:gd name="T39" fmla="*/ 12611 h 965375"/>
              <a:gd name="T40" fmla="*/ 2749397 w 5227845"/>
              <a:gd name="T41" fmla="*/ 6306 h 965375"/>
              <a:gd name="T42" fmla="*/ 2812457 w 5227845"/>
              <a:gd name="T43" fmla="*/ 25220 h 965375"/>
              <a:gd name="T44" fmla="*/ 2875516 w 5227845"/>
              <a:gd name="T45" fmla="*/ 50441 h 965375"/>
              <a:gd name="T46" fmla="*/ 2938576 w 5227845"/>
              <a:gd name="T47" fmla="*/ 75661 h 965375"/>
              <a:gd name="T48" fmla="*/ 3121448 w 5227845"/>
              <a:gd name="T49" fmla="*/ 157627 h 965375"/>
              <a:gd name="T50" fmla="*/ 3222344 w 5227845"/>
              <a:gd name="T51" fmla="*/ 189153 h 965375"/>
              <a:gd name="T52" fmla="*/ 3367381 w 5227845"/>
              <a:gd name="T53" fmla="*/ 233288 h 965375"/>
              <a:gd name="T54" fmla="*/ 3487194 w 5227845"/>
              <a:gd name="T55" fmla="*/ 264813 h 965375"/>
              <a:gd name="T56" fmla="*/ 3543948 w 5227845"/>
              <a:gd name="T57" fmla="*/ 283729 h 965375"/>
              <a:gd name="T58" fmla="*/ 3651149 w 5227845"/>
              <a:gd name="T59" fmla="*/ 315254 h 965375"/>
              <a:gd name="T60" fmla="*/ 3758350 w 5227845"/>
              <a:gd name="T61" fmla="*/ 346779 h 965375"/>
              <a:gd name="T62" fmla="*/ 3840328 w 5227845"/>
              <a:gd name="T63" fmla="*/ 372000 h 965375"/>
              <a:gd name="T64" fmla="*/ 3941223 w 5227845"/>
              <a:gd name="T65" fmla="*/ 397219 h 965375"/>
              <a:gd name="T66" fmla="*/ 3991671 w 5227845"/>
              <a:gd name="T67" fmla="*/ 428744 h 965375"/>
              <a:gd name="T68" fmla="*/ 4035812 w 5227845"/>
              <a:gd name="T69" fmla="*/ 447660 h 965375"/>
              <a:gd name="T70" fmla="*/ 4073649 w 5227845"/>
              <a:gd name="T71" fmla="*/ 466575 h 965375"/>
              <a:gd name="T72" fmla="*/ 4149320 w 5227845"/>
              <a:gd name="T73" fmla="*/ 498101 h 965375"/>
              <a:gd name="T74" fmla="*/ 4269133 w 5227845"/>
              <a:gd name="T75" fmla="*/ 542236 h 965375"/>
              <a:gd name="T76" fmla="*/ 4357416 w 5227845"/>
              <a:gd name="T77" fmla="*/ 573761 h 965375"/>
              <a:gd name="T78" fmla="*/ 4426782 w 5227845"/>
              <a:gd name="T79" fmla="*/ 592677 h 965375"/>
              <a:gd name="T80" fmla="*/ 4496147 w 5227845"/>
              <a:gd name="T81" fmla="*/ 636812 h 965375"/>
              <a:gd name="T82" fmla="*/ 4615960 w 5227845"/>
              <a:gd name="T83" fmla="*/ 668337 h 965375"/>
              <a:gd name="T84" fmla="*/ 4679020 w 5227845"/>
              <a:gd name="T85" fmla="*/ 699862 h 965375"/>
              <a:gd name="T86" fmla="*/ 4723162 w 5227845"/>
              <a:gd name="T87" fmla="*/ 718778 h 965375"/>
              <a:gd name="T88" fmla="*/ 4779916 w 5227845"/>
              <a:gd name="T89" fmla="*/ 737693 h 965375"/>
              <a:gd name="T90" fmla="*/ 4855587 w 5227845"/>
              <a:gd name="T91" fmla="*/ 775523 h 965375"/>
              <a:gd name="T92" fmla="*/ 4924953 w 5227845"/>
              <a:gd name="T93" fmla="*/ 813354 h 965375"/>
              <a:gd name="T94" fmla="*/ 4962788 w 5227845"/>
              <a:gd name="T95" fmla="*/ 832269 h 965375"/>
              <a:gd name="T96" fmla="*/ 5019542 w 5227845"/>
              <a:gd name="T97" fmla="*/ 857489 h 965375"/>
              <a:gd name="T98" fmla="*/ 5095213 w 5227845"/>
              <a:gd name="T99" fmla="*/ 895320 h 965375"/>
              <a:gd name="T100" fmla="*/ 5196108 w 5227845"/>
              <a:gd name="T101" fmla="*/ 952065 h 96537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227845" h="965375">
                <a:moveTo>
                  <a:pt x="0" y="435129"/>
                </a:moveTo>
                <a:cubicBezTo>
                  <a:pt x="19941" y="423164"/>
                  <a:pt x="35639" y="412648"/>
                  <a:pt x="56756" y="403598"/>
                </a:cubicBezTo>
                <a:cubicBezTo>
                  <a:pt x="62866" y="400979"/>
                  <a:pt x="69729" y="400264"/>
                  <a:pt x="75674" y="397291"/>
                </a:cubicBezTo>
                <a:cubicBezTo>
                  <a:pt x="82453" y="393901"/>
                  <a:pt x="87627" y="387664"/>
                  <a:pt x="94593" y="384679"/>
                </a:cubicBezTo>
                <a:cubicBezTo>
                  <a:pt x="102559" y="381265"/>
                  <a:pt x="111516" y="380864"/>
                  <a:pt x="119818" y="378373"/>
                </a:cubicBezTo>
                <a:cubicBezTo>
                  <a:pt x="132552" y="374553"/>
                  <a:pt x="144757" y="368984"/>
                  <a:pt x="157655" y="365760"/>
                </a:cubicBezTo>
                <a:cubicBezTo>
                  <a:pt x="189329" y="357842"/>
                  <a:pt x="174658" y="362195"/>
                  <a:pt x="201799" y="353148"/>
                </a:cubicBezTo>
                <a:cubicBezTo>
                  <a:pt x="249291" y="321487"/>
                  <a:pt x="188935" y="358661"/>
                  <a:pt x="245942" y="334229"/>
                </a:cubicBezTo>
                <a:cubicBezTo>
                  <a:pt x="252908" y="331243"/>
                  <a:pt x="257935" y="324695"/>
                  <a:pt x="264861" y="321617"/>
                </a:cubicBezTo>
                <a:cubicBezTo>
                  <a:pt x="302127" y="305054"/>
                  <a:pt x="316157" y="307509"/>
                  <a:pt x="359454" y="302698"/>
                </a:cubicBezTo>
                <a:cubicBezTo>
                  <a:pt x="365760" y="300596"/>
                  <a:pt x="371959" y="298141"/>
                  <a:pt x="378372" y="296392"/>
                </a:cubicBezTo>
                <a:cubicBezTo>
                  <a:pt x="395095" y="291831"/>
                  <a:pt x="412378" y="289262"/>
                  <a:pt x="428822" y="283780"/>
                </a:cubicBezTo>
                <a:cubicBezTo>
                  <a:pt x="435128" y="281678"/>
                  <a:pt x="441349" y="279299"/>
                  <a:pt x="447741" y="277473"/>
                </a:cubicBezTo>
                <a:cubicBezTo>
                  <a:pt x="456074" y="275092"/>
                  <a:pt x="464664" y="273657"/>
                  <a:pt x="472965" y="271167"/>
                </a:cubicBezTo>
                <a:cubicBezTo>
                  <a:pt x="485699" y="267347"/>
                  <a:pt x="498190" y="262759"/>
                  <a:pt x="510803" y="258555"/>
                </a:cubicBezTo>
                <a:cubicBezTo>
                  <a:pt x="517109" y="256453"/>
                  <a:pt x="523272" y="253861"/>
                  <a:pt x="529721" y="252249"/>
                </a:cubicBezTo>
                <a:cubicBezTo>
                  <a:pt x="538129" y="250147"/>
                  <a:pt x="546612" y="248323"/>
                  <a:pt x="554946" y="245942"/>
                </a:cubicBezTo>
                <a:cubicBezTo>
                  <a:pt x="561338" y="244116"/>
                  <a:pt x="567416" y="241248"/>
                  <a:pt x="573865" y="239636"/>
                </a:cubicBezTo>
                <a:cubicBezTo>
                  <a:pt x="584263" y="237036"/>
                  <a:pt x="594841" y="235193"/>
                  <a:pt x="605396" y="233330"/>
                </a:cubicBezTo>
                <a:cubicBezTo>
                  <a:pt x="695443" y="217440"/>
                  <a:pt x="666073" y="221968"/>
                  <a:pt x="756745" y="214411"/>
                </a:cubicBezTo>
                <a:cubicBezTo>
                  <a:pt x="767255" y="212309"/>
                  <a:pt x="778240" y="211868"/>
                  <a:pt x="788276" y="208105"/>
                </a:cubicBezTo>
                <a:cubicBezTo>
                  <a:pt x="795372" y="205444"/>
                  <a:pt x="799882" y="197487"/>
                  <a:pt x="807194" y="195493"/>
                </a:cubicBezTo>
                <a:cubicBezTo>
                  <a:pt x="823544" y="191034"/>
                  <a:pt x="840827" y="191289"/>
                  <a:pt x="857644" y="189187"/>
                </a:cubicBezTo>
                <a:cubicBezTo>
                  <a:pt x="929808" y="171144"/>
                  <a:pt x="886926" y="180426"/>
                  <a:pt x="1034218" y="170268"/>
                </a:cubicBezTo>
                <a:cubicBezTo>
                  <a:pt x="1105642" y="165342"/>
                  <a:pt x="1177159" y="161860"/>
                  <a:pt x="1248629" y="157656"/>
                </a:cubicBezTo>
                <a:cubicBezTo>
                  <a:pt x="1259139" y="155554"/>
                  <a:pt x="1269762" y="153949"/>
                  <a:pt x="1280160" y="151349"/>
                </a:cubicBezTo>
                <a:cubicBezTo>
                  <a:pt x="1286609" y="149737"/>
                  <a:pt x="1292687" y="146869"/>
                  <a:pt x="1299079" y="145043"/>
                </a:cubicBezTo>
                <a:cubicBezTo>
                  <a:pt x="1320461" y="138934"/>
                  <a:pt x="1376749" y="127089"/>
                  <a:pt x="1387365" y="126124"/>
                </a:cubicBezTo>
                <a:lnTo>
                  <a:pt x="1456734" y="119818"/>
                </a:lnTo>
                <a:cubicBezTo>
                  <a:pt x="1519570" y="104110"/>
                  <a:pt x="1438463" y="122890"/>
                  <a:pt x="1563939" y="107206"/>
                </a:cubicBezTo>
                <a:cubicBezTo>
                  <a:pt x="1570535" y="106382"/>
                  <a:pt x="1576318" y="102089"/>
                  <a:pt x="1582858" y="100900"/>
                </a:cubicBezTo>
                <a:cubicBezTo>
                  <a:pt x="1599532" y="97868"/>
                  <a:pt x="1616491" y="96695"/>
                  <a:pt x="1633308" y="94593"/>
                </a:cubicBezTo>
                <a:cubicBezTo>
                  <a:pt x="1639614" y="90389"/>
                  <a:pt x="1645036" y="84378"/>
                  <a:pt x="1652226" y="81981"/>
                </a:cubicBezTo>
                <a:cubicBezTo>
                  <a:pt x="1664356" y="77938"/>
                  <a:pt x="1677525" y="78183"/>
                  <a:pt x="1690063" y="75675"/>
                </a:cubicBezTo>
                <a:cubicBezTo>
                  <a:pt x="1698562" y="73975"/>
                  <a:pt x="1706986" y="71860"/>
                  <a:pt x="1715288" y="69369"/>
                </a:cubicBezTo>
                <a:cubicBezTo>
                  <a:pt x="1728022" y="65549"/>
                  <a:pt x="1740513" y="60960"/>
                  <a:pt x="1753125" y="56756"/>
                </a:cubicBezTo>
                <a:cubicBezTo>
                  <a:pt x="1759431" y="54654"/>
                  <a:pt x="1765595" y="52062"/>
                  <a:pt x="1772044" y="50450"/>
                </a:cubicBezTo>
                <a:cubicBezTo>
                  <a:pt x="1780452" y="48348"/>
                  <a:pt x="1788935" y="46525"/>
                  <a:pt x="1797269" y="44144"/>
                </a:cubicBezTo>
                <a:cubicBezTo>
                  <a:pt x="1823454" y="36663"/>
                  <a:pt x="1833673" y="28222"/>
                  <a:pt x="1866637" y="25225"/>
                </a:cubicBezTo>
                <a:lnTo>
                  <a:pt x="2005374" y="12613"/>
                </a:lnTo>
                <a:lnTo>
                  <a:pt x="2137804" y="0"/>
                </a:lnTo>
                <a:lnTo>
                  <a:pt x="2749506" y="6307"/>
                </a:lnTo>
                <a:cubicBezTo>
                  <a:pt x="2762795" y="6694"/>
                  <a:pt x="2774445" y="15695"/>
                  <a:pt x="2787343" y="18919"/>
                </a:cubicBezTo>
                <a:lnTo>
                  <a:pt x="2812568" y="25225"/>
                </a:lnTo>
                <a:cubicBezTo>
                  <a:pt x="2818874" y="29429"/>
                  <a:pt x="2824708" y="34448"/>
                  <a:pt x="2831487" y="37838"/>
                </a:cubicBezTo>
                <a:cubicBezTo>
                  <a:pt x="2841567" y="42878"/>
                  <a:pt x="2866201" y="47756"/>
                  <a:pt x="2875630" y="50450"/>
                </a:cubicBezTo>
                <a:cubicBezTo>
                  <a:pt x="2882022" y="52276"/>
                  <a:pt x="2888243" y="54654"/>
                  <a:pt x="2894549" y="56756"/>
                </a:cubicBezTo>
                <a:cubicBezTo>
                  <a:pt x="2942043" y="88419"/>
                  <a:pt x="2881686" y="51245"/>
                  <a:pt x="2938692" y="75675"/>
                </a:cubicBezTo>
                <a:cubicBezTo>
                  <a:pt x="2996926" y="100632"/>
                  <a:pt x="2889561" y="87041"/>
                  <a:pt x="3020673" y="119818"/>
                </a:cubicBezTo>
                <a:cubicBezTo>
                  <a:pt x="3071731" y="132582"/>
                  <a:pt x="3040037" y="123325"/>
                  <a:pt x="3121572" y="157656"/>
                </a:cubicBezTo>
                <a:cubicBezTo>
                  <a:pt x="3136326" y="163868"/>
                  <a:pt x="3150018" y="173434"/>
                  <a:pt x="3165716" y="176574"/>
                </a:cubicBezTo>
                <a:cubicBezTo>
                  <a:pt x="3178222" y="179075"/>
                  <a:pt x="3209105" y="184731"/>
                  <a:pt x="3222472" y="189187"/>
                </a:cubicBezTo>
                <a:cubicBezTo>
                  <a:pt x="3259220" y="201437"/>
                  <a:pt x="3266692" y="211905"/>
                  <a:pt x="3310759" y="220718"/>
                </a:cubicBezTo>
                <a:cubicBezTo>
                  <a:pt x="3327188" y="224004"/>
                  <a:pt x="3350975" y="228241"/>
                  <a:pt x="3367514" y="233330"/>
                </a:cubicBezTo>
                <a:cubicBezTo>
                  <a:pt x="3386574" y="239195"/>
                  <a:pt x="3404599" y="248971"/>
                  <a:pt x="3424270" y="252249"/>
                </a:cubicBezTo>
                <a:cubicBezTo>
                  <a:pt x="3442901" y="255354"/>
                  <a:pt x="3468516" y="258589"/>
                  <a:pt x="3487332" y="264861"/>
                </a:cubicBezTo>
                <a:cubicBezTo>
                  <a:pt x="3498071" y="268441"/>
                  <a:pt x="3508124" y="273893"/>
                  <a:pt x="3518863" y="277473"/>
                </a:cubicBezTo>
                <a:cubicBezTo>
                  <a:pt x="3527085" y="280214"/>
                  <a:pt x="3535973" y="280737"/>
                  <a:pt x="3544088" y="283780"/>
                </a:cubicBezTo>
                <a:cubicBezTo>
                  <a:pt x="3597267" y="303722"/>
                  <a:pt x="3541568" y="290927"/>
                  <a:pt x="3594538" y="302698"/>
                </a:cubicBezTo>
                <a:cubicBezTo>
                  <a:pt x="3604355" y="304880"/>
                  <a:pt x="3640101" y="311114"/>
                  <a:pt x="3651294" y="315311"/>
                </a:cubicBezTo>
                <a:cubicBezTo>
                  <a:pt x="3660096" y="318612"/>
                  <a:pt x="3667601" y="324950"/>
                  <a:pt x="3676519" y="327923"/>
                </a:cubicBezTo>
                <a:cubicBezTo>
                  <a:pt x="3707438" y="338229"/>
                  <a:pt x="3726130" y="330658"/>
                  <a:pt x="3758499" y="346842"/>
                </a:cubicBezTo>
                <a:cubicBezTo>
                  <a:pt x="3773925" y="354555"/>
                  <a:pt x="3785939" y="362048"/>
                  <a:pt x="3802643" y="365760"/>
                </a:cubicBezTo>
                <a:cubicBezTo>
                  <a:pt x="3815125" y="368534"/>
                  <a:pt x="3827977" y="369388"/>
                  <a:pt x="3840480" y="372067"/>
                </a:cubicBezTo>
                <a:cubicBezTo>
                  <a:pt x="3840500" y="372071"/>
                  <a:pt x="3903531" y="387829"/>
                  <a:pt x="3916154" y="390985"/>
                </a:cubicBezTo>
                <a:lnTo>
                  <a:pt x="3941379" y="397291"/>
                </a:lnTo>
                <a:cubicBezTo>
                  <a:pt x="3966014" y="421926"/>
                  <a:pt x="3940166" y="399838"/>
                  <a:pt x="3972910" y="416210"/>
                </a:cubicBezTo>
                <a:cubicBezTo>
                  <a:pt x="3979689" y="419599"/>
                  <a:pt x="3985050" y="425433"/>
                  <a:pt x="3991829" y="428822"/>
                </a:cubicBezTo>
                <a:cubicBezTo>
                  <a:pt x="3997775" y="431795"/>
                  <a:pt x="4004638" y="432510"/>
                  <a:pt x="4010748" y="435129"/>
                </a:cubicBezTo>
                <a:cubicBezTo>
                  <a:pt x="4019388" y="438832"/>
                  <a:pt x="4028150" y="442527"/>
                  <a:pt x="4035972" y="447741"/>
                </a:cubicBezTo>
                <a:cubicBezTo>
                  <a:pt x="4040919" y="451039"/>
                  <a:pt x="4043267" y="457694"/>
                  <a:pt x="4048585" y="460353"/>
                </a:cubicBezTo>
                <a:cubicBezTo>
                  <a:pt x="4056337" y="464229"/>
                  <a:pt x="4065476" y="464279"/>
                  <a:pt x="4073810" y="466660"/>
                </a:cubicBezTo>
                <a:cubicBezTo>
                  <a:pt x="4080201" y="468486"/>
                  <a:pt x="4086618" y="470348"/>
                  <a:pt x="4092728" y="472966"/>
                </a:cubicBezTo>
                <a:cubicBezTo>
                  <a:pt x="4131179" y="489445"/>
                  <a:pt x="4105490" y="483526"/>
                  <a:pt x="4149484" y="498191"/>
                </a:cubicBezTo>
                <a:cubicBezTo>
                  <a:pt x="4162841" y="502643"/>
                  <a:pt x="4193747" y="508305"/>
                  <a:pt x="4206240" y="510803"/>
                </a:cubicBezTo>
                <a:cubicBezTo>
                  <a:pt x="4227566" y="523599"/>
                  <a:pt x="4244779" y="536204"/>
                  <a:pt x="4269302" y="542334"/>
                </a:cubicBezTo>
                <a:cubicBezTo>
                  <a:pt x="4283722" y="545939"/>
                  <a:pt x="4298731" y="546538"/>
                  <a:pt x="4313445" y="548640"/>
                </a:cubicBezTo>
                <a:cubicBezTo>
                  <a:pt x="4333738" y="562169"/>
                  <a:pt x="4333582" y="563195"/>
                  <a:pt x="4357589" y="573865"/>
                </a:cubicBezTo>
                <a:cubicBezTo>
                  <a:pt x="4367933" y="578463"/>
                  <a:pt x="4378199" y="583499"/>
                  <a:pt x="4389120" y="586478"/>
                </a:cubicBezTo>
                <a:cubicBezTo>
                  <a:pt x="4401456" y="589842"/>
                  <a:pt x="4414345" y="590682"/>
                  <a:pt x="4426957" y="592784"/>
                </a:cubicBezTo>
                <a:cubicBezTo>
                  <a:pt x="4455256" y="621081"/>
                  <a:pt x="4421647" y="591235"/>
                  <a:pt x="4458488" y="611702"/>
                </a:cubicBezTo>
                <a:cubicBezTo>
                  <a:pt x="4471739" y="619064"/>
                  <a:pt x="4481461" y="633954"/>
                  <a:pt x="4496325" y="636927"/>
                </a:cubicBezTo>
                <a:lnTo>
                  <a:pt x="4559388" y="649540"/>
                </a:lnTo>
                <a:cubicBezTo>
                  <a:pt x="4598712" y="675756"/>
                  <a:pt x="4554351" y="649920"/>
                  <a:pt x="4616143" y="668458"/>
                </a:cubicBezTo>
                <a:cubicBezTo>
                  <a:pt x="4643777" y="676748"/>
                  <a:pt x="4637069" y="682074"/>
                  <a:pt x="4660287" y="693683"/>
                </a:cubicBezTo>
                <a:cubicBezTo>
                  <a:pt x="4666232" y="696656"/>
                  <a:pt x="4672899" y="697887"/>
                  <a:pt x="4679205" y="699989"/>
                </a:cubicBezTo>
                <a:cubicBezTo>
                  <a:pt x="4685511" y="704193"/>
                  <a:pt x="4691158" y="709616"/>
                  <a:pt x="4698124" y="712602"/>
                </a:cubicBezTo>
                <a:cubicBezTo>
                  <a:pt x="4706090" y="716016"/>
                  <a:pt x="4715047" y="716418"/>
                  <a:pt x="4723349" y="718908"/>
                </a:cubicBezTo>
                <a:cubicBezTo>
                  <a:pt x="4736083" y="722728"/>
                  <a:pt x="4748574" y="727316"/>
                  <a:pt x="4761186" y="731520"/>
                </a:cubicBezTo>
                <a:cubicBezTo>
                  <a:pt x="4767492" y="733622"/>
                  <a:pt x="4774574" y="734140"/>
                  <a:pt x="4780105" y="737827"/>
                </a:cubicBezTo>
                <a:cubicBezTo>
                  <a:pt x="4806234" y="755247"/>
                  <a:pt x="4791670" y="748601"/>
                  <a:pt x="4824248" y="756745"/>
                </a:cubicBezTo>
                <a:cubicBezTo>
                  <a:pt x="4848883" y="781380"/>
                  <a:pt x="4823035" y="759292"/>
                  <a:pt x="4855779" y="775664"/>
                </a:cubicBezTo>
                <a:cubicBezTo>
                  <a:pt x="4904677" y="800113"/>
                  <a:pt x="4846066" y="778732"/>
                  <a:pt x="4893616" y="794582"/>
                </a:cubicBezTo>
                <a:cubicBezTo>
                  <a:pt x="4918252" y="819218"/>
                  <a:pt x="4892402" y="797128"/>
                  <a:pt x="4925148" y="813501"/>
                </a:cubicBezTo>
                <a:cubicBezTo>
                  <a:pt x="4931927" y="816890"/>
                  <a:pt x="4937287" y="822724"/>
                  <a:pt x="4944066" y="826113"/>
                </a:cubicBezTo>
                <a:cubicBezTo>
                  <a:pt x="4950012" y="829086"/>
                  <a:pt x="4957039" y="829447"/>
                  <a:pt x="4962985" y="832420"/>
                </a:cubicBezTo>
                <a:cubicBezTo>
                  <a:pt x="4969764" y="835809"/>
                  <a:pt x="4974977" y="841954"/>
                  <a:pt x="4981903" y="845032"/>
                </a:cubicBezTo>
                <a:cubicBezTo>
                  <a:pt x="4994052" y="850431"/>
                  <a:pt x="5019741" y="857644"/>
                  <a:pt x="5019741" y="857644"/>
                </a:cubicBezTo>
                <a:cubicBezTo>
                  <a:pt x="5031474" y="869378"/>
                  <a:pt x="5035358" y="874912"/>
                  <a:pt x="5051272" y="882869"/>
                </a:cubicBezTo>
                <a:cubicBezTo>
                  <a:pt x="5060325" y="887395"/>
                  <a:pt x="5087325" y="893460"/>
                  <a:pt x="5095415" y="895482"/>
                </a:cubicBezTo>
                <a:cubicBezTo>
                  <a:pt x="5130041" y="930108"/>
                  <a:pt x="5109359" y="916947"/>
                  <a:pt x="5158477" y="933319"/>
                </a:cubicBezTo>
                <a:cubicBezTo>
                  <a:pt x="5182927" y="949618"/>
                  <a:pt x="5170206" y="943534"/>
                  <a:pt x="5196314" y="952238"/>
                </a:cubicBezTo>
                <a:cubicBezTo>
                  <a:pt x="5213386" y="969309"/>
                  <a:pt x="5202981" y="964850"/>
                  <a:pt x="5227845" y="96485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BAB1EE4-C678-4666-854D-7E4A6B00A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451" y="2129772"/>
            <a:ext cx="944489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DBMS</a:t>
            </a:r>
            <a:endParaRPr lang="zh-CN" alt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825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69204-E7CB-407A-9380-6BB273D3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Integrity Constraint Violation During Transactions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99043-0B45-4F5A-B650-833DA0C81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E.g.</a:t>
            </a:r>
          </a:p>
          <a:p>
            <a:pPr lvl="1">
              <a:buFont typeface="Monotype Sorts" charset="2"/>
              <a:buNone/>
            </a:pPr>
            <a:r>
              <a:rPr lang="en-US" altLang="zh-CN" b="1" dirty="0">
                <a:cs typeface="Times New Roman" pitchFamily="18" charset="0"/>
              </a:rPr>
              <a:t>create table </a:t>
            </a:r>
            <a:r>
              <a:rPr lang="en-US" altLang="zh-CN" i="1" dirty="0">
                <a:cs typeface="Times New Roman" pitchFamily="18" charset="0"/>
              </a:rPr>
              <a:t>person </a:t>
            </a:r>
            <a:r>
              <a:rPr lang="en-US" altLang="zh-CN" dirty="0">
                <a:cs typeface="Times New Roman" pitchFamily="18" charset="0"/>
              </a:rPr>
              <a:t>(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ID</a:t>
            </a:r>
            <a:r>
              <a:rPr lang="en-US" altLang="zh-CN" dirty="0">
                <a:cs typeface="Times New Roman" pitchFamily="18" charset="0"/>
              </a:rPr>
              <a:t>  </a:t>
            </a:r>
            <a:r>
              <a:rPr lang="en-US" altLang="zh-CN" b="1" dirty="0">
                <a:cs typeface="Times New Roman" pitchFamily="18" charset="0"/>
              </a:rPr>
              <a:t>char</a:t>
            </a:r>
            <a:r>
              <a:rPr lang="en-US" altLang="zh-CN" dirty="0">
                <a:cs typeface="Times New Roman" pitchFamily="18" charset="0"/>
              </a:rPr>
              <a:t>(10),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name </a:t>
            </a:r>
            <a:r>
              <a:rPr lang="en-US" altLang="zh-CN" b="1" dirty="0">
                <a:cs typeface="Times New Roman" pitchFamily="18" charset="0"/>
              </a:rPr>
              <a:t>char</a:t>
            </a:r>
            <a:r>
              <a:rPr lang="en-US" altLang="zh-CN" dirty="0">
                <a:cs typeface="Times New Roman" pitchFamily="18" charset="0"/>
              </a:rPr>
              <a:t>(40),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mother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char</a:t>
            </a:r>
            <a:r>
              <a:rPr lang="en-US" altLang="zh-CN" dirty="0">
                <a:cs typeface="Times New Roman" pitchFamily="18" charset="0"/>
              </a:rPr>
              <a:t>(10),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father </a:t>
            </a:r>
            <a:r>
              <a:rPr lang="en-US" altLang="zh-CN" b="1" dirty="0">
                <a:cs typeface="Times New Roman" pitchFamily="18" charset="0"/>
              </a:rPr>
              <a:t> char</a:t>
            </a:r>
            <a:r>
              <a:rPr lang="en-US" altLang="zh-CN" dirty="0">
                <a:cs typeface="Times New Roman" pitchFamily="18" charset="0"/>
              </a:rPr>
              <a:t>(10),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b="1" dirty="0">
                <a:cs typeface="Times New Roman" pitchFamily="18" charset="0"/>
              </a:rPr>
              <a:t>primary key</a:t>
            </a:r>
            <a:r>
              <a:rPr lang="en-US" altLang="zh-CN" i="1" dirty="0">
                <a:cs typeface="Times New Roman" pitchFamily="18" charset="0"/>
              </a:rPr>
              <a:t> ID,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b="1" dirty="0">
                <a:cs typeface="Times New Roman" pitchFamily="18" charset="0"/>
              </a:rPr>
              <a:t>foreign key </a:t>
            </a:r>
            <a:r>
              <a:rPr lang="en-US" altLang="zh-CN" i="1" dirty="0">
                <a:cs typeface="Times New Roman" pitchFamily="18" charset="0"/>
              </a:rPr>
              <a:t>father</a:t>
            </a:r>
            <a:r>
              <a:rPr lang="en-US" altLang="zh-CN" b="1" dirty="0">
                <a:cs typeface="Times New Roman" pitchFamily="18" charset="0"/>
              </a:rPr>
              <a:t> references </a:t>
            </a:r>
            <a:r>
              <a:rPr lang="en-US" altLang="zh-CN" i="1" dirty="0">
                <a:cs typeface="Times New Roman" pitchFamily="18" charset="0"/>
              </a:rPr>
              <a:t>person,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b="1" dirty="0">
                <a:cs typeface="Times New Roman" pitchFamily="18" charset="0"/>
              </a:rPr>
              <a:t>foreign key </a:t>
            </a:r>
            <a:r>
              <a:rPr lang="en-US" altLang="zh-CN" i="1" dirty="0">
                <a:cs typeface="Times New Roman" pitchFamily="18" charset="0"/>
              </a:rPr>
              <a:t>mother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references </a:t>
            </a:r>
            <a:r>
              <a:rPr lang="en-US" altLang="zh-CN" i="1" dirty="0">
                <a:cs typeface="Times New Roman" pitchFamily="18" charset="0"/>
              </a:rPr>
              <a:t> person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r>
              <a:rPr lang="en-US" altLang="zh-CN" dirty="0">
                <a:cs typeface="Times New Roman" pitchFamily="18" charset="0"/>
              </a:rPr>
              <a:t>How to insert a tuple without causing constraint violation ?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insert father and mother of a person before inserting person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OR, set father and mother to null initially, update after inserting all persons (not possible if father and mother attributes declared to be </a:t>
            </a:r>
            <a:r>
              <a:rPr lang="en-US" altLang="zh-CN" b="1" dirty="0">
                <a:cs typeface="Times New Roman" pitchFamily="18" charset="0"/>
              </a:rPr>
              <a:t>not null</a:t>
            </a:r>
            <a:r>
              <a:rPr lang="en-US" altLang="zh-CN" dirty="0">
                <a:cs typeface="Times New Roman" pitchFamily="18" charset="0"/>
              </a:rPr>
              <a:t>)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OR defer constraint</a:t>
            </a:r>
            <a:r>
              <a:rPr lang="en-US" altLang="zh-CN" b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checking (next slide)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7AA1EA-D427-4C58-B06F-536EEB1A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1C6E-3162-4428-89C7-5F5C1D905FE0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B92C0A-6700-4E79-B8B8-8F17ED3A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155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1A964-DB23-4A56-A7B8-555A0A03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BF4715-0D81-4E7F-A55F-3B01AD6EE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cs typeface="Times New Roman" pitchFamily="18" charset="0"/>
              </a:rPr>
              <a:t>以</a:t>
            </a:r>
            <a:r>
              <a:rPr lang="en-US" altLang="zh-CN" sz="2400" dirty="0" err="1">
                <a:latin typeface="微软雅黑 Light" panose="020B0502040204020203" pitchFamily="34" charset="-122"/>
                <a:cs typeface="Times New Roman" pitchFamily="18" charset="0"/>
              </a:rPr>
              <a:t>openGauss</a:t>
            </a:r>
            <a:r>
              <a:rPr lang="en-US" altLang="zh-CN" sz="2400" dirty="0">
                <a:latin typeface="微软雅黑 Light" panose="020B0502040204020203" pitchFamily="34" charset="-122"/>
                <a:cs typeface="Times New Roman" pitchFamily="18" charset="0"/>
              </a:rPr>
              <a:t>/</a:t>
            </a:r>
            <a:r>
              <a:rPr lang="zh-CN" altLang="en-US" sz="2400" dirty="0">
                <a:latin typeface="微软雅黑 Light" panose="020B0502040204020203" pitchFamily="34" charset="-122"/>
                <a:cs typeface="Times New Roman" pitchFamily="18" charset="0"/>
              </a:rPr>
              <a:t>为平台，定义</a:t>
            </a:r>
            <a:r>
              <a:rPr lang="en-US" altLang="zh-CN" sz="2400" dirty="0">
                <a:latin typeface="微软雅黑 Light" panose="020B0502040204020203" pitchFamily="34" charset="-122"/>
                <a:cs typeface="Times New Roman" pitchFamily="18" charset="0"/>
              </a:rPr>
              <a:t>2</a:t>
            </a:r>
            <a:r>
              <a:rPr lang="zh-CN" altLang="en-US" sz="2400" dirty="0">
                <a:latin typeface="微软雅黑 Light" panose="020B0502040204020203" pitchFamily="34" charset="-122"/>
                <a:cs typeface="Times New Roman" pitchFamily="18" charset="0"/>
              </a:rPr>
              <a:t>张表间的无级联</a:t>
            </a:r>
            <a:r>
              <a:rPr lang="en-US" altLang="zh-CN" sz="2400" dirty="0">
                <a:latin typeface="微软雅黑 Light" panose="020B0502040204020203" pitchFamily="34" charset="-122"/>
                <a:cs typeface="Times New Roman" pitchFamily="18" charset="0"/>
              </a:rPr>
              <a:t>modification</a:t>
            </a:r>
            <a:r>
              <a:rPr lang="zh-CN" altLang="en-US" sz="2400" dirty="0">
                <a:latin typeface="微软雅黑 Light" panose="020B0502040204020203" pitchFamily="34" charset="-122"/>
                <a:cs typeface="Times New Roman" pitchFamily="18" charset="0"/>
              </a:rPr>
              <a:t>、有级联</a:t>
            </a:r>
            <a:r>
              <a:rPr lang="en-US" altLang="zh-CN" sz="2400" dirty="0">
                <a:latin typeface="微软雅黑 Light" panose="020B0502040204020203" pitchFamily="34" charset="-122"/>
                <a:cs typeface="Times New Roman" pitchFamily="18" charset="0"/>
              </a:rPr>
              <a:t>modification</a:t>
            </a:r>
            <a:r>
              <a:rPr lang="zh-CN" altLang="en-US" sz="2400" dirty="0">
                <a:latin typeface="微软雅黑 Light" panose="020B0502040204020203" pitchFamily="34" charset="-122"/>
                <a:cs typeface="Times New Roman" pitchFamily="18" charset="0"/>
              </a:rPr>
              <a:t>的外键关联，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dirty="0">
                <a:latin typeface="微软雅黑 Light" panose="020B0502040204020203" pitchFamily="34" charset="-122"/>
                <a:cs typeface="Times New Roman" pitchFamily="18" charset="0"/>
              </a:rPr>
              <a:t>  判断：当增</a:t>
            </a:r>
            <a:r>
              <a:rPr lang="en-US" altLang="zh-CN" sz="2400" dirty="0">
                <a:latin typeface="微软雅黑 Light" panose="020B0502040204020203" pitchFamily="34" charset="-122"/>
                <a:cs typeface="Times New Roman" pitchFamily="18" charset="0"/>
              </a:rPr>
              <a:t>/</a:t>
            </a:r>
            <a:r>
              <a:rPr lang="zh-CN" altLang="en-US" sz="2400" dirty="0">
                <a:latin typeface="微软雅黑 Light" panose="020B0502040204020203" pitchFamily="34" charset="-122"/>
                <a:cs typeface="Times New Roman" pitchFamily="18" charset="0"/>
              </a:rPr>
              <a:t>删</a:t>
            </a:r>
            <a:r>
              <a:rPr lang="en-US" altLang="zh-CN" sz="2400" dirty="0">
                <a:latin typeface="微软雅黑 Light" panose="020B0502040204020203" pitchFamily="34" charset="-122"/>
                <a:cs typeface="Times New Roman" pitchFamily="18" charset="0"/>
              </a:rPr>
              <a:t>/</a:t>
            </a:r>
            <a:r>
              <a:rPr lang="zh-CN" altLang="en-US" sz="2400" dirty="0">
                <a:latin typeface="微软雅黑 Light" panose="020B0502040204020203" pitchFamily="34" charset="-122"/>
                <a:cs typeface="Times New Roman" pitchFamily="18" charset="0"/>
              </a:rPr>
              <a:t>改一张表中的主键、外键值时，</a:t>
            </a:r>
            <a:r>
              <a:rPr lang="en-US" altLang="zh-CN" sz="2400" dirty="0">
                <a:latin typeface="微软雅黑 Light" panose="020B0502040204020203" pitchFamily="34" charset="-122"/>
                <a:cs typeface="Times New Roman" pitchFamily="18" charset="0"/>
              </a:rPr>
              <a:t>DBMS</a:t>
            </a:r>
            <a:r>
              <a:rPr lang="zh-CN" altLang="en-US" sz="2400" dirty="0">
                <a:latin typeface="微软雅黑 Light" panose="020B0502040204020203" pitchFamily="34" charset="-122"/>
                <a:cs typeface="Times New Roman" pitchFamily="18" charset="0"/>
              </a:rPr>
              <a:t>的反应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557D9B-492A-4766-99CE-1CAD5C83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A4BF-889B-4D46-9B02-2E8E9A2975D1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D10E6C-446F-45E9-A3EE-B1E8E448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702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F80C6-73DD-4DBC-A094-EC089426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知乎话题</a:t>
            </a:r>
            <a:r>
              <a:rPr lang="en-US" altLang="zh-CN" dirty="0"/>
              <a:t>:  </a:t>
            </a:r>
            <a:r>
              <a:rPr lang="zh-CN" altLang="en-US" sz="2800" dirty="0">
                <a:solidFill>
                  <a:srgbClr val="FF0000"/>
                </a:solidFill>
              </a:rPr>
              <a:t>数据库系统设计时，是否使用外键？！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DC9B1-8289-4073-B9E9-71564A44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0" lang="zh-CN" altLang="en-US" dirty="0"/>
              <a:t>外键反映了不同数据项间的逻辑关联和约束关系，是一种客观存在</a:t>
            </a:r>
            <a:endParaRPr kumimoji="0" lang="en-US" altLang="zh-CN" dirty="0">
              <a:solidFill>
                <a:schemeClr val="folHlink"/>
              </a:solidFill>
            </a:endParaRPr>
          </a:p>
          <a:p>
            <a:pPr lvl="1"/>
            <a:r>
              <a:rPr lang="en-US" altLang="zh-CN" dirty="0"/>
              <a:t>e.g. </a:t>
            </a:r>
            <a:r>
              <a:rPr lang="en-US" altLang="zh-CN" i="1" dirty="0" err="1"/>
              <a:t>dept_name</a:t>
            </a:r>
            <a:r>
              <a:rPr lang="en-US" altLang="zh-CN" i="1" dirty="0"/>
              <a:t> </a:t>
            </a:r>
            <a:r>
              <a:rPr lang="en-US" altLang="zh-CN" dirty="0"/>
              <a:t>in the table </a:t>
            </a:r>
            <a:r>
              <a:rPr lang="en-US" altLang="zh-CN" i="1" dirty="0"/>
              <a:t>department</a:t>
            </a:r>
            <a:r>
              <a:rPr lang="en-US" altLang="zh-CN" dirty="0"/>
              <a:t>, </a:t>
            </a:r>
            <a:r>
              <a:rPr lang="en-US" altLang="zh-CN" i="1" dirty="0"/>
              <a:t>course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tabLst>
                <a:tab pos="625475" algn="l"/>
              </a:tabLst>
            </a:pPr>
            <a:endParaRPr kumimoji="0" lang="en-US" altLang="zh-CN" dirty="0"/>
          </a:p>
          <a:p>
            <a:pPr>
              <a:tabLst>
                <a:tab pos="625475" algn="l"/>
              </a:tabLst>
            </a:pPr>
            <a:r>
              <a:rPr lang="zh-CN" altLang="en-US" dirty="0"/>
              <a:t>对外键的处理方式反映了对这种数据相互间关系的处理态度，需要根据实际情况而定，考虑数据完整性、处理效率等多种因素</a:t>
            </a:r>
            <a:endParaRPr lang="en-US" altLang="zh-CN" dirty="0"/>
          </a:p>
          <a:p>
            <a:pPr lvl="1">
              <a:tabLst>
                <a:tab pos="625475" algn="l"/>
              </a:tabLst>
            </a:pPr>
            <a:r>
              <a:rPr lang="zh-CN" altLang="en-US" dirty="0"/>
              <a:t>并非简单的“需要外键”，“不设外键”（</a:t>
            </a:r>
            <a:r>
              <a:rPr lang="en-US" altLang="zh-CN" dirty="0"/>
              <a:t>e.g. </a:t>
            </a:r>
            <a:r>
              <a:rPr lang="zh-CN" altLang="en-US" dirty="0"/>
              <a:t>部分</a:t>
            </a:r>
            <a:r>
              <a:rPr lang="en-US" altLang="zh-CN" dirty="0"/>
              <a:t>MySQL</a:t>
            </a:r>
            <a:r>
              <a:rPr lang="zh-CN" altLang="en-US" dirty="0"/>
              <a:t>课程、</a:t>
            </a:r>
            <a:r>
              <a:rPr lang="en-US" altLang="zh-CN" dirty="0"/>
              <a:t>MySQL</a:t>
            </a:r>
            <a:r>
              <a:rPr lang="zh-CN" altLang="en-US" dirty="0"/>
              <a:t>社区的论点）</a:t>
            </a:r>
            <a:endParaRPr lang="en-US" altLang="zh-CN" dirty="0"/>
          </a:p>
          <a:p>
            <a:pPr eaLnBrk="1" hangingPunct="1">
              <a:defRPr/>
            </a:pPr>
            <a:r>
              <a:rPr kumimoji="0" lang="zh-CN" altLang="en-US" b="1" dirty="0"/>
              <a:t>方式</a:t>
            </a:r>
            <a:r>
              <a:rPr kumimoji="0" lang="en-US" altLang="zh-CN" b="1" dirty="0"/>
              <a:t>1</a:t>
            </a:r>
            <a:r>
              <a:rPr kumimoji="0" lang="zh-CN" altLang="en-US" b="1" dirty="0"/>
              <a:t>：</a:t>
            </a:r>
            <a:r>
              <a:rPr kumimoji="0" lang="zh-CN" altLang="en-US" dirty="0"/>
              <a:t>设置数据库表的外键</a:t>
            </a:r>
            <a:endParaRPr lang="en-US" altLang="zh-CN" dirty="0">
              <a:solidFill>
                <a:schemeClr val="folHlink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/>
              <a:t>优点</a:t>
            </a:r>
            <a:endParaRPr lang="en-US" altLang="zh-CN" dirty="0"/>
          </a:p>
          <a:p>
            <a:pPr lvl="2">
              <a:lnSpc>
                <a:spcPct val="90000"/>
              </a:lnSpc>
              <a:defRPr/>
            </a:pPr>
            <a:r>
              <a:rPr lang="en-US" altLang="zh-CN" dirty="0"/>
              <a:t>DBMS</a:t>
            </a:r>
            <a:r>
              <a:rPr lang="zh-CN" altLang="en-US" dirty="0"/>
              <a:t>自动维护数据间的关联、约束关系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zh-CN" altLang="en-US" dirty="0">
                <a:solidFill>
                  <a:schemeClr val="hlink"/>
                </a:solidFill>
              </a:rPr>
              <a:t>缺点</a:t>
            </a:r>
            <a:endParaRPr kumimoji="0" lang="en-US" altLang="zh-CN" dirty="0">
              <a:solidFill>
                <a:schemeClr val="hlink"/>
              </a:solidFill>
            </a:endParaRPr>
          </a:p>
          <a:p>
            <a:pPr lvl="2">
              <a:lnSpc>
                <a:spcPct val="90000"/>
              </a:lnSpc>
              <a:defRPr/>
            </a:pPr>
            <a:r>
              <a:rPr kumimoji="0" lang="zh-CN" altLang="en-US" dirty="0"/>
              <a:t>数据导入、增删改时，多个表间的相互关联，保证了数据一致性、完整性，但影响到整体数据处理效率（额外的</a:t>
            </a:r>
            <a:r>
              <a:rPr kumimoji="0" lang="en-US" altLang="zh-CN" dirty="0"/>
              <a:t>DBMS</a:t>
            </a:r>
            <a:r>
              <a:rPr kumimoji="0" lang="zh-CN" altLang="en-US" dirty="0"/>
              <a:t>处理开销）</a:t>
            </a:r>
            <a:endParaRPr kumimoji="0" lang="en-US" altLang="zh-CN" dirty="0"/>
          </a:p>
          <a:p>
            <a:pPr marL="457200" lvl="1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0" lang="en-US" altLang="zh-CN" dirty="0"/>
              <a:t>——e.g.</a:t>
            </a:r>
            <a:r>
              <a:rPr kumimoji="0" lang="zh-CN" altLang="en-US" dirty="0"/>
              <a:t>插入一条</a:t>
            </a:r>
            <a:r>
              <a:rPr kumimoji="0" lang="en-US" altLang="zh-CN" i="1" dirty="0" err="1"/>
              <a:t>dept_name</a:t>
            </a:r>
            <a:r>
              <a:rPr kumimoji="0" lang="zh-CN" altLang="en-US" dirty="0"/>
              <a:t>不存在的</a:t>
            </a:r>
            <a:r>
              <a:rPr kumimoji="0" lang="en-US" altLang="zh-CN" i="1" dirty="0"/>
              <a:t>course</a:t>
            </a:r>
            <a:r>
              <a:rPr kumimoji="0" lang="zh-CN" altLang="en-US" dirty="0"/>
              <a:t>元组，失败，并影响前面已经成功插入的数据</a:t>
            </a:r>
            <a:r>
              <a:rPr kumimoji="0" lang="en-US" altLang="zh-CN" dirty="0"/>
              <a:t>——</a:t>
            </a:r>
            <a:r>
              <a:rPr kumimoji="0" lang="zh-CN" altLang="en-US" dirty="0"/>
              <a:t>局部错误影响整体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E10993-0C5A-47C9-B52B-92AD9552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6C822-4DE0-41EA-8C62-B4A0201548C8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D6E28D-4D3B-46FD-BA15-100B501B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737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B91BE-6D63-4C89-83F4-814EC49E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知乎话题</a:t>
            </a:r>
            <a:r>
              <a:rPr lang="en-US" altLang="zh-CN" dirty="0"/>
              <a:t>:  </a:t>
            </a:r>
            <a:r>
              <a:rPr lang="zh-CN" altLang="en-US" sz="2800" dirty="0">
                <a:solidFill>
                  <a:srgbClr val="FF0000"/>
                </a:solidFill>
              </a:rPr>
              <a:t>数据库系统设计时，是否使用外键？！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1D46E-A910-4392-BFF8-8BDB6091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zh-CN" altLang="en-US" b="1" dirty="0"/>
              <a:t>方式</a:t>
            </a:r>
            <a:r>
              <a:rPr kumimoji="0" lang="en-US" altLang="zh-CN" b="1" dirty="0"/>
              <a:t>2</a:t>
            </a:r>
            <a:r>
              <a:rPr kumimoji="0" lang="zh-CN" altLang="en-US" b="1" dirty="0"/>
              <a:t>：</a:t>
            </a:r>
            <a:r>
              <a:rPr kumimoji="0" lang="zh-CN" altLang="en-US" dirty="0"/>
              <a:t>不设置外键，由应用程序在业务逻辑层维护数据一致性、完整性</a:t>
            </a:r>
            <a:endParaRPr lang="en-US" altLang="zh-CN" dirty="0">
              <a:solidFill>
                <a:schemeClr val="folHlink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/>
              <a:t>优点</a:t>
            </a:r>
            <a:endParaRPr lang="en-US" altLang="zh-CN" dirty="0"/>
          </a:p>
          <a:p>
            <a:pPr lvl="2">
              <a:lnSpc>
                <a:spcPct val="90000"/>
              </a:lnSpc>
              <a:defRPr/>
            </a:pPr>
            <a:r>
              <a:rPr lang="en-US" altLang="zh-CN" dirty="0"/>
              <a:t>1</a:t>
            </a:r>
            <a:r>
              <a:rPr lang="zh-CN" altLang="en-US" dirty="0"/>
              <a:t>）避免局部错误影响整体进度；</a:t>
            </a:r>
            <a:endParaRPr lang="en-US" altLang="zh-CN" dirty="0"/>
          </a:p>
          <a:p>
            <a:pPr lvl="2">
              <a:lnSpc>
                <a:spcPct val="90000"/>
              </a:lnSpc>
              <a:defRPr/>
            </a:pPr>
            <a:r>
              <a:rPr lang="en-US" altLang="zh-CN" dirty="0"/>
              <a:t>2</a:t>
            </a:r>
            <a:r>
              <a:rPr lang="zh-CN" altLang="en-US" dirty="0"/>
              <a:t>）业务逻辑层的数据一致性处理的速度可以比较快，</a:t>
            </a:r>
            <a:r>
              <a:rPr lang="en-US" altLang="zh-CN" dirty="0"/>
              <a:t>e.g. </a:t>
            </a:r>
            <a:r>
              <a:rPr lang="zh-CN" altLang="en-US" dirty="0"/>
              <a:t>将数据提至内存中批量处理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  <a:defRPr/>
            </a:pPr>
            <a:r>
              <a:rPr kumimoji="0" lang="zh-CN" altLang="en-US" dirty="0">
                <a:solidFill>
                  <a:schemeClr val="hlink"/>
                </a:solidFill>
              </a:rPr>
              <a:t>缺点：对应用层业务处理程序设计的额外要求</a:t>
            </a:r>
            <a:endParaRPr kumimoji="0" lang="en-US" altLang="zh-CN" dirty="0"/>
          </a:p>
          <a:p>
            <a:pPr eaLnBrk="1" hangingPunct="1">
              <a:defRPr/>
            </a:pPr>
            <a:endParaRPr kumimoji="0" lang="en-US" altLang="zh-CN" dirty="0"/>
          </a:p>
          <a:p>
            <a:pPr eaLnBrk="1" hangingPunct="1">
              <a:defRPr/>
            </a:pPr>
            <a:r>
              <a:rPr kumimoji="0" lang="zh-CN" altLang="en-US" dirty="0"/>
              <a:t>上述</a:t>
            </a:r>
            <a:r>
              <a:rPr kumimoji="0" lang="en-US" altLang="zh-CN" dirty="0"/>
              <a:t>2</a:t>
            </a:r>
            <a:r>
              <a:rPr kumimoji="0" lang="zh-CN" altLang="en-US" dirty="0"/>
              <a:t>种方式用在对数据一致性完整性要求高的场景下，</a:t>
            </a:r>
            <a:r>
              <a:rPr kumimoji="0" lang="en-US" altLang="zh-CN" dirty="0"/>
              <a:t>e.g. </a:t>
            </a:r>
            <a:r>
              <a:rPr kumimoji="0" lang="zh-CN" altLang="en-US" dirty="0"/>
              <a:t>银行</a:t>
            </a:r>
            <a:endParaRPr kumimoji="0" lang="en-US" altLang="zh-CN" dirty="0"/>
          </a:p>
          <a:p>
            <a:pPr eaLnBrk="1" hangingPunct="1">
              <a:defRPr/>
            </a:pPr>
            <a:endParaRPr kumimoji="0" lang="en-US" altLang="zh-CN" b="1" dirty="0"/>
          </a:p>
          <a:p>
            <a:pPr eaLnBrk="1" hangingPunct="1">
              <a:defRPr/>
            </a:pPr>
            <a:r>
              <a:rPr kumimoji="0" lang="zh-CN" altLang="en-US" b="1" dirty="0"/>
              <a:t>方式</a:t>
            </a:r>
            <a:r>
              <a:rPr kumimoji="0" lang="en-US" altLang="zh-CN" b="1" dirty="0"/>
              <a:t>3</a:t>
            </a:r>
            <a:r>
              <a:rPr kumimoji="0" lang="zh-CN" altLang="en-US" b="1" dirty="0"/>
              <a:t>：</a:t>
            </a:r>
            <a:r>
              <a:rPr kumimoji="0" lang="zh-CN" altLang="en-US" dirty="0"/>
              <a:t>不设置外键，业务层应用逻辑也不处理数据间一致性</a:t>
            </a:r>
            <a:endParaRPr lang="en-US" altLang="zh-CN" dirty="0">
              <a:solidFill>
                <a:schemeClr val="folHlink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/>
              <a:t>牺牲数据的正确性，换取数据处理的效率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dirty="0"/>
              <a:t>e.g. </a:t>
            </a:r>
            <a:r>
              <a:rPr lang="zh-CN" altLang="en-US" dirty="0"/>
              <a:t>大数据应用场景下，对数据精度、正确性要求不高</a:t>
            </a:r>
            <a:endParaRPr lang="en-US" altLang="zh-CN" dirty="0"/>
          </a:p>
          <a:p>
            <a:pPr marL="457200" lvl="1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85073-8207-4E21-A2E0-7F96A62B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EB0A-E919-4DB0-8C40-AE3FC5DADCFB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51FAFF-7ECA-43E5-BC9F-713B86C7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579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2EA22-454A-4963-8C4C-D75B1C5C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LTE</a:t>
            </a:r>
            <a:r>
              <a:rPr lang="zh-CN" altLang="en-US" dirty="0"/>
              <a:t>网络数据库课程实验</a:t>
            </a:r>
            <a:r>
              <a:rPr lang="en-US" altLang="zh-CN" dirty="0"/>
              <a:t>:  </a:t>
            </a:r>
            <a:r>
              <a:rPr lang="zh-CN" altLang="en-US" sz="2800" dirty="0">
                <a:solidFill>
                  <a:srgbClr val="FF0000"/>
                </a:solidFill>
              </a:rPr>
              <a:t>数据库系统设计时，是否使用外键？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18B04-8623-45F1-BA53-203F0816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6441497" cy="5805481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err="1"/>
              <a:t>tbMRData</a:t>
            </a:r>
            <a:r>
              <a:rPr lang="zh-CN" altLang="en-US" dirty="0"/>
              <a:t>、</a:t>
            </a:r>
            <a:r>
              <a:rPr lang="en-US" altLang="zh-CN" dirty="0" err="1"/>
              <a:t>tbATUData</a:t>
            </a:r>
            <a:r>
              <a:rPr lang="zh-CN" altLang="en-US" dirty="0"/>
              <a:t>表中的主小区、邻小区</a:t>
            </a:r>
            <a:r>
              <a:rPr lang="en-US" altLang="zh-CN" dirty="0"/>
              <a:t>ID</a:t>
            </a:r>
            <a:r>
              <a:rPr lang="zh-CN" altLang="en-US" dirty="0"/>
              <a:t>对应于</a:t>
            </a:r>
            <a:r>
              <a:rPr lang="en-US" altLang="zh-CN" dirty="0" err="1"/>
              <a:t>tbCell</a:t>
            </a:r>
            <a:r>
              <a:rPr lang="zh-CN" altLang="en-US" dirty="0"/>
              <a:t>中的小区标识</a:t>
            </a:r>
            <a:r>
              <a:rPr lang="en-US" altLang="zh-CN" dirty="0" err="1"/>
              <a:t>Sector_ID</a:t>
            </a:r>
            <a:endParaRPr lang="en-US" altLang="zh-CN" dirty="0"/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dirty="0"/>
              <a:t>实际应用中，不要在</a:t>
            </a:r>
            <a:r>
              <a:rPr lang="en-US" altLang="zh-CN" dirty="0" err="1"/>
              <a:t>tbMRData</a:t>
            </a:r>
            <a:r>
              <a:rPr lang="zh-CN" altLang="en-US" dirty="0"/>
              <a:t>、</a:t>
            </a:r>
            <a:r>
              <a:rPr lang="en-US" altLang="zh-CN" dirty="0" err="1"/>
              <a:t>tbATUData</a:t>
            </a:r>
            <a:r>
              <a:rPr lang="zh-CN" altLang="en-US" dirty="0"/>
              <a:t>与</a:t>
            </a:r>
            <a:r>
              <a:rPr lang="en-US" altLang="zh-CN" dirty="0" err="1"/>
              <a:t>tbCell</a:t>
            </a:r>
            <a:r>
              <a:rPr lang="zh-CN" altLang="en-US" dirty="0"/>
              <a:t>中间建立外键。否则，两表间由于强行的外键约束，可能带来低效的数据处理</a:t>
            </a:r>
            <a:endParaRPr lang="en-US" altLang="zh-CN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/>
              <a:t>E.g. 1 </a:t>
            </a:r>
            <a:r>
              <a:rPr lang="zh-CN" altLang="en-US" dirty="0"/>
              <a:t>向</a:t>
            </a:r>
            <a:r>
              <a:rPr lang="en-US" altLang="zh-CN" dirty="0" err="1"/>
              <a:t>tbMRData</a:t>
            </a:r>
            <a:r>
              <a:rPr lang="zh-CN" altLang="en-US" dirty="0"/>
              <a:t>、</a:t>
            </a:r>
            <a:r>
              <a:rPr lang="en-US" altLang="zh-CN" dirty="0" err="1"/>
              <a:t>tbATUData</a:t>
            </a:r>
            <a:r>
              <a:rPr lang="zh-CN" altLang="en-US" dirty="0"/>
              <a:t>中大批量导入数据时，插入的某条测量报告数据中的某些主小区、邻小区没有出现在</a:t>
            </a:r>
            <a:r>
              <a:rPr lang="en-US" altLang="zh-CN" dirty="0" err="1"/>
              <a:t>tbCell</a:t>
            </a:r>
            <a:r>
              <a:rPr lang="zh-CN" altLang="en-US" dirty="0"/>
              <a:t>表中，导致本条以及前面各条已成功插入的测量报告均插入失败</a:t>
            </a:r>
            <a:endParaRPr lang="en-US" altLang="zh-CN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/>
              <a:t>E.g.2 </a:t>
            </a:r>
            <a:r>
              <a:rPr lang="zh-CN" altLang="en-US" dirty="0"/>
              <a:t>当</a:t>
            </a:r>
            <a:r>
              <a:rPr lang="en-US" altLang="zh-CN" dirty="0" err="1"/>
              <a:t>tbCell</a:t>
            </a:r>
            <a:r>
              <a:rPr lang="zh-CN" altLang="en-US" dirty="0"/>
              <a:t>中某个</a:t>
            </a:r>
            <a:r>
              <a:rPr lang="en-US" altLang="zh-CN" dirty="0"/>
              <a:t>cell/sector</a:t>
            </a:r>
            <a:r>
              <a:rPr lang="zh-CN" altLang="en-US" dirty="0"/>
              <a:t>修改名字时，在（非常非常大的</a:t>
            </a:r>
            <a:r>
              <a:rPr lang="en-US" altLang="zh-CN" dirty="0"/>
              <a:t>, e.g. T</a:t>
            </a:r>
            <a:r>
              <a:rPr lang="zh-CN" altLang="en-US" dirty="0"/>
              <a:t>级别，上亿条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tbMRData</a:t>
            </a:r>
            <a:r>
              <a:rPr lang="zh-CN" altLang="en-US" dirty="0"/>
              <a:t>、</a:t>
            </a:r>
            <a:r>
              <a:rPr lang="en-US" altLang="zh-CN" dirty="0" err="1"/>
              <a:t>tbATUData</a:t>
            </a:r>
            <a:r>
              <a:rPr lang="zh-CN" altLang="en-US" dirty="0"/>
              <a:t>表中以该小区作为主、邻小区的测量报告也必须随之修改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197F3-9511-4BC9-A7CC-3AE40120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551F-D0C2-4046-AAB7-2B11E5088BFF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88DF21-6308-4A9F-BE1A-CDBA4CFB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C28004-B0D7-4B43-BF69-B4FCA63BD2FB}"/>
              </a:ext>
            </a:extLst>
          </p:cNvPr>
          <p:cNvSpPr txBox="1">
            <a:spLocks/>
          </p:cNvSpPr>
          <p:nvPr/>
        </p:nvSpPr>
        <p:spPr>
          <a:xfrm>
            <a:off x="6766740" y="772633"/>
            <a:ext cx="5226898" cy="5490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zh-CN" altLang="en-US" dirty="0"/>
              <a:t>现网环境中，</a:t>
            </a:r>
            <a:r>
              <a:rPr lang="en-US" altLang="zh-CN" dirty="0"/>
              <a:t> </a:t>
            </a:r>
            <a:r>
              <a:rPr lang="en-US" altLang="zh-CN" dirty="0" err="1"/>
              <a:t>tbMRData</a:t>
            </a:r>
            <a:r>
              <a:rPr lang="zh-CN" altLang="en-US" dirty="0"/>
              <a:t>、</a:t>
            </a:r>
            <a:r>
              <a:rPr lang="en-US" altLang="zh-CN" dirty="0" err="1"/>
              <a:t>tbATUData</a:t>
            </a:r>
            <a:r>
              <a:rPr lang="zh-CN" altLang="en-US" dirty="0"/>
              <a:t>的数据与</a:t>
            </a:r>
            <a:r>
              <a:rPr lang="en-US" altLang="zh-CN" dirty="0" err="1"/>
              <a:t>tbCell</a:t>
            </a:r>
            <a:r>
              <a:rPr lang="zh-CN" altLang="en-US" dirty="0"/>
              <a:t>的数据在主小区、邻小区属性上述经常存在不一致，无法保证外键关联约束，原因：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en-US" altLang="zh-CN" dirty="0" err="1"/>
              <a:t>tbMRData</a:t>
            </a:r>
            <a:r>
              <a:rPr lang="zh-CN" altLang="en-US" dirty="0"/>
              <a:t>、</a:t>
            </a:r>
            <a:r>
              <a:rPr lang="en-US" altLang="zh-CN" dirty="0" err="1"/>
              <a:t>tbATUData</a:t>
            </a:r>
            <a:r>
              <a:rPr lang="zh-CN" altLang="en-US" dirty="0"/>
              <a:t>中的测量报告的测量范围超出</a:t>
            </a:r>
            <a:r>
              <a:rPr lang="en-US" altLang="zh-CN" dirty="0" err="1"/>
              <a:t>tbCell</a:t>
            </a:r>
            <a:r>
              <a:rPr lang="zh-CN" altLang="en-US" dirty="0"/>
              <a:t>表范围，有些测量报告的主小区、邻小区没有出现在</a:t>
            </a:r>
            <a:r>
              <a:rPr lang="en-US" altLang="zh-CN" dirty="0" err="1"/>
              <a:t>tbCell</a:t>
            </a:r>
            <a:r>
              <a:rPr lang="zh-CN" altLang="en-US" dirty="0"/>
              <a:t>表中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en-US" altLang="zh-CN" dirty="0" err="1"/>
              <a:t>tbCell</a:t>
            </a:r>
            <a:r>
              <a:rPr lang="zh-CN" altLang="en-US" dirty="0"/>
              <a:t>表中的小区数据有可能被修改，导致与</a:t>
            </a:r>
            <a:r>
              <a:rPr lang="en-US" altLang="zh-CN" dirty="0" err="1"/>
              <a:t>tbMRData</a:t>
            </a:r>
            <a:r>
              <a:rPr lang="zh-CN" altLang="en-US" dirty="0"/>
              <a:t>、</a:t>
            </a:r>
            <a:r>
              <a:rPr lang="en-US" altLang="zh-CN" dirty="0" err="1"/>
              <a:t>tbATUData</a:t>
            </a:r>
            <a:r>
              <a:rPr lang="zh-CN" altLang="en-US" dirty="0"/>
              <a:t>中的测量报告不一致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828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3D762-BBEE-40CF-BC06-982FFFC0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实验要求：</a:t>
            </a:r>
            <a:r>
              <a:rPr lang="en-US" altLang="zh-CN" dirty="0"/>
              <a:t>TD-LTE</a:t>
            </a:r>
            <a:r>
              <a:rPr lang="zh-CN" altLang="en-US" dirty="0"/>
              <a:t>网络数据库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73ABD-2C80-4F66-961E-22CF5D8F5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在建表、数据导入阶段，先不要建立</a:t>
            </a:r>
            <a:r>
              <a:rPr lang="en-US" altLang="zh-CN" dirty="0" err="1"/>
              <a:t>tbMRData</a:t>
            </a:r>
            <a:r>
              <a:rPr lang="zh-CN" altLang="en-US" dirty="0"/>
              <a:t>、</a:t>
            </a:r>
            <a:r>
              <a:rPr lang="en-US" altLang="zh-CN" dirty="0" err="1"/>
              <a:t>tbATUData</a:t>
            </a:r>
            <a:r>
              <a:rPr lang="zh-CN" altLang="en-US" dirty="0"/>
              <a:t>与</a:t>
            </a:r>
            <a:r>
              <a:rPr lang="en-US" altLang="zh-CN" dirty="0" err="1"/>
              <a:t>tbCell</a:t>
            </a:r>
            <a:r>
              <a:rPr lang="zh-CN" altLang="en-US" dirty="0"/>
              <a:t>间的外键</a:t>
            </a: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数据导入完成后，再建立表间外键关联</a:t>
            </a:r>
            <a:endParaRPr lang="en-US" altLang="zh-CN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</a:t>
            </a:r>
            <a:r>
              <a:rPr lang="zh-CN" altLang="en-US" dirty="0"/>
              <a:t>观察：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/>
              <a:t>是否能建立？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/>
              <a:t>如果建立，</a:t>
            </a:r>
            <a:r>
              <a:rPr lang="en-US" altLang="zh-CN" dirty="0"/>
              <a:t> </a:t>
            </a:r>
            <a:r>
              <a:rPr lang="en-US" altLang="zh-CN" dirty="0" err="1"/>
              <a:t>tbCell</a:t>
            </a:r>
            <a:r>
              <a:rPr lang="zh-CN" altLang="en-US" dirty="0"/>
              <a:t>中主键值的变化对</a:t>
            </a:r>
            <a:r>
              <a:rPr lang="en-US" altLang="zh-CN" dirty="0" err="1"/>
              <a:t>tbMRData</a:t>
            </a:r>
            <a:r>
              <a:rPr lang="zh-CN" altLang="en-US" dirty="0"/>
              <a:t>、</a:t>
            </a:r>
            <a:r>
              <a:rPr lang="en-US" altLang="zh-CN" dirty="0" err="1"/>
              <a:t>tbATUData</a:t>
            </a:r>
            <a:r>
              <a:rPr lang="zh-CN" altLang="en-US" dirty="0"/>
              <a:t>的影响，或反之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48274C-7383-47D5-9845-8056DBF1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15CA-2EF2-43C9-8385-5021D1BA9EE8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E59252-C038-48E9-BCA4-BB2D6403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83AD7C6-7FD5-4E89-AE1B-A9DB7BAC5BC4}"/>
              </a:ext>
            </a:extLst>
          </p:cNvPr>
          <p:cNvSpPr/>
          <p:nvPr/>
        </p:nvSpPr>
        <p:spPr>
          <a:xfrm>
            <a:off x="2958352" y="3842871"/>
            <a:ext cx="4846919" cy="1286260"/>
          </a:xfrm>
          <a:prstGeom prst="roundRect">
            <a:avLst>
              <a:gd name="adj" fmla="val 923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在已经建立的表中增加外键的方法，参见具体</a:t>
            </a:r>
            <a:r>
              <a:rPr lang="en-US" altLang="zh-CN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DBMS</a:t>
            </a:r>
            <a:r>
              <a:rPr lang="zh-CN" altLang="en-US" sz="2400" dirty="0">
                <a:solidFill>
                  <a:srgbClr val="000000"/>
                </a:solidFill>
                <a:ea typeface="微软雅黑 Light" panose="020B0502040204020203" pitchFamily="34" charset="-122"/>
              </a:rPr>
              <a:t>平台用户手册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6868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68249-0AD4-43DE-92D5-4DC8AB13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Complex Check Conditions</a:t>
            </a:r>
            <a:r>
              <a:rPr lang="zh-CN" altLang="en-US" sz="2800" dirty="0">
                <a:cs typeface="Times New Roman" pitchFamily="18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and Assertions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5CEE0-3111-429C-89EC-3A2EBC01E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In the SQL standard, the some construct such as </a:t>
            </a:r>
            <a:r>
              <a:rPr lang="en-US" altLang="zh-CN" b="1" i="1" dirty="0">
                <a:cs typeface="Times New Roman" pitchFamily="18" charset="0"/>
              </a:rPr>
              <a:t>check</a:t>
            </a:r>
            <a:r>
              <a:rPr lang="en-US" altLang="zh-CN" dirty="0">
                <a:cs typeface="Times New Roman" pitchFamily="18" charset="0"/>
              </a:rPr>
              <a:t> and </a:t>
            </a:r>
            <a:r>
              <a:rPr lang="en-US" altLang="zh-CN" b="1" i="1" dirty="0">
                <a:cs typeface="Times New Roman" pitchFamily="18" charset="0"/>
              </a:rPr>
              <a:t>assertion</a:t>
            </a:r>
            <a:r>
              <a:rPr lang="en-US" altLang="zh-CN" dirty="0">
                <a:cs typeface="Times New Roman" pitchFamily="18" charset="0"/>
              </a:rPr>
              <a:t> are defined to specify the complex integrity constraints. 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sz="2800" b="1" dirty="0">
                <a:cs typeface="Times New Roman" pitchFamily="18" charset="0"/>
              </a:rPr>
              <a:t>However, they are not currently supported by most database systems (?)</a:t>
            </a:r>
          </a:p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E.g. For the relation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section</a:t>
            </a:r>
            <a:r>
              <a:rPr lang="en-US" altLang="zh-CN" dirty="0">
                <a:cs typeface="Times New Roman" pitchFamily="18" charset="0"/>
              </a:rPr>
              <a:t>, the </a:t>
            </a:r>
            <a:r>
              <a:rPr lang="en-US" altLang="zh-CN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 in each tuple should be is actually the identifier of a </a:t>
            </a:r>
            <a:r>
              <a:rPr lang="en-US" altLang="zh-CN" dirty="0" err="1">
                <a:cs typeface="Times New Roman" pitchFamily="18" charset="0"/>
              </a:rPr>
              <a:t>time_slot</a:t>
            </a:r>
            <a:r>
              <a:rPr lang="en-US" altLang="zh-CN" dirty="0">
                <a:cs typeface="Times New Roman" pitchFamily="18" charset="0"/>
              </a:rPr>
              <a:t> in the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time_slot</a:t>
            </a:r>
            <a:r>
              <a:rPr lang="en-US" altLang="zh-CN" dirty="0">
                <a:cs typeface="Times New Roman" pitchFamily="18" charset="0"/>
              </a:rPr>
              <a:t> relation. This constraint can be defined as 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>
                <a:cs typeface="Times New Roman" pitchFamily="18" charset="0"/>
              </a:rPr>
              <a:t>        check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in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b="1" dirty="0">
                <a:cs typeface="Times New Roman" pitchFamily="18" charset="0"/>
              </a:rPr>
              <a:t>select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i="1" dirty="0" err="1">
                <a:cs typeface="Times New Roman" pitchFamily="18" charset="0"/>
              </a:rPr>
              <a:t>time_slot</a:t>
            </a:r>
            <a:r>
              <a:rPr lang="en-US" altLang="zh-CN" dirty="0">
                <a:cs typeface="Times New Roman" pitchFamily="18" charset="0"/>
              </a:rPr>
              <a:t>))</a:t>
            </a:r>
          </a:p>
          <a:p>
            <a:pPr>
              <a:defRPr/>
            </a:pPr>
            <a:endParaRPr lang="en-US" altLang="zh-CN" i="1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i="1" dirty="0">
                <a:cs typeface="Times New Roman" pitchFamily="18" charset="0"/>
              </a:rPr>
              <a:t>check</a:t>
            </a:r>
            <a:r>
              <a:rPr lang="en-US" altLang="zh-CN" dirty="0">
                <a:cs typeface="Times New Roman" pitchFamily="18" charset="0"/>
              </a:rPr>
              <a:t> in </a:t>
            </a:r>
            <a:r>
              <a:rPr lang="en-US" altLang="zh-CN" i="1" dirty="0">
                <a:cs typeface="Times New Roman" pitchFamily="18" charset="0"/>
              </a:rPr>
              <a:t>create table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963B9D-2FB3-4203-9C57-DE5C2FB8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493-FE6E-475E-B36D-681E72FD59C5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E8DFA7-87A8-4955-A768-6F9910209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76448A1-E339-4D81-A94B-064190074C1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32954" y="3428795"/>
            <a:ext cx="7140387" cy="3149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/>
          <a:lstStyle>
            <a:lvl1pPr marL="193675" indent="-1936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52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create table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student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(</a:t>
            </a:r>
            <a:br>
              <a:rPr lang="en-US" alt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ID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en-US" b="1" dirty="0" err="1">
                <a:latin typeface="Times New Roman" pitchFamily="18" charset="0"/>
                <a:cs typeface="Times New Roman" pitchFamily="18" charset="0"/>
              </a:rPr>
              <a:t>varchar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(5),</a:t>
            </a:r>
            <a:br>
              <a:rPr lang="en-US" alt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name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en-US" b="1" dirty="0" err="1">
                <a:latin typeface="Times New Roman" pitchFamily="18" charset="0"/>
                <a:cs typeface="Times New Roman" pitchFamily="18" charset="0"/>
              </a:rPr>
              <a:t>varchar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(20) not null,</a:t>
            </a:r>
            <a:br>
              <a:rPr lang="en-US" alt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dept_name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en-US" b="1" dirty="0" err="1">
                <a:latin typeface="Times New Roman" pitchFamily="18" charset="0"/>
                <a:cs typeface="Times New Roman" pitchFamily="18" charset="0"/>
              </a:rPr>
              <a:t>varchar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(20),</a:t>
            </a:r>
            <a:br>
              <a:rPr lang="en-US" alt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tot_cred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numeric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(3,0),</a:t>
            </a:r>
            <a:br>
              <a:rPr lang="en-US" alt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primary key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  <a:defRPr/>
            </a:pP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        foreign key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dept_name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references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check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tot_cred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&gt;0)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  <a:defRPr/>
            </a:pP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88AD46F-0287-49ED-B0C1-5F2C6A6EB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3341" y="4596577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45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ABF43-4D6C-442E-BBF9-6BD0F2A3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Assertions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FED85-83C8-409C-84A4-6E2B1256C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5"/>
          </a:xfrm>
        </p:spPr>
        <p:txBody>
          <a:bodyPr>
            <a:normAutofit/>
          </a:bodyPr>
          <a:lstStyle/>
          <a:p>
            <a:pPr>
              <a:tabLst>
                <a:tab pos="625475" algn="l"/>
              </a:tabLst>
              <a:defRPr/>
            </a:pPr>
            <a:r>
              <a:rPr lang="en-US" altLang="zh-CN" dirty="0"/>
              <a:t>An </a:t>
            </a:r>
            <a:r>
              <a:rPr lang="en-US" altLang="zh-CN" i="1" dirty="0">
                <a:solidFill>
                  <a:srgbClr val="FF0000"/>
                </a:solidFill>
              </a:rPr>
              <a:t>assertion</a:t>
            </a:r>
            <a:r>
              <a:rPr lang="en-US" altLang="zh-CN" dirty="0"/>
              <a:t> is a predicate expressing a condition that we wish the database always to satisfy</a:t>
            </a:r>
          </a:p>
          <a:p>
            <a:pPr lvl="1">
              <a:tabLst>
                <a:tab pos="625475" algn="l"/>
              </a:tabLst>
              <a:defRPr/>
            </a:pPr>
            <a:r>
              <a:rPr lang="en-US" altLang="zh-CN" dirty="0"/>
              <a:t>e.g. domain constraints, </a:t>
            </a:r>
            <a:r>
              <a:rPr kumimoji="0" lang="en-US" altLang="zh-CN" dirty="0"/>
              <a:t>referential-integrity constraint</a:t>
            </a:r>
            <a:endParaRPr lang="en-US" altLang="zh-CN" dirty="0"/>
          </a:p>
          <a:p>
            <a:pPr>
              <a:tabLst>
                <a:tab pos="625475" algn="l"/>
              </a:tabLst>
              <a:defRPr/>
            </a:pPr>
            <a:r>
              <a:rPr lang="en-US" altLang="zh-CN" dirty="0"/>
              <a:t>An assertion in SQL takes the form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folHlink"/>
              </a:buClr>
              <a:buSzPct val="60000"/>
              <a:buNone/>
              <a:tabLst>
                <a:tab pos="625475" algn="l"/>
              </a:tabLst>
              <a:defRPr/>
            </a:pPr>
            <a:r>
              <a:rPr lang="en-US" altLang="zh-CN" dirty="0"/>
              <a:t>         </a:t>
            </a:r>
            <a:r>
              <a:rPr kumimoji="0" lang="en-US" altLang="zh-CN" dirty="0"/>
              <a:t> </a:t>
            </a:r>
            <a:r>
              <a:rPr kumimoji="0" lang="en-US" altLang="zh-CN" b="1" dirty="0"/>
              <a:t>create assertion </a:t>
            </a:r>
            <a:r>
              <a:rPr kumimoji="0" lang="en-US" altLang="zh-CN" dirty="0"/>
              <a:t>&lt;assertion-name&gt; </a:t>
            </a:r>
            <a:r>
              <a:rPr kumimoji="0" lang="en-US" altLang="zh-CN" b="1" dirty="0"/>
              <a:t>check</a:t>
            </a:r>
            <a:r>
              <a:rPr kumimoji="0" lang="en-US" altLang="zh-CN" dirty="0"/>
              <a:t> &lt;predicate&gt;</a:t>
            </a:r>
            <a:endParaRPr lang="en-US" altLang="zh-CN" dirty="0"/>
          </a:p>
          <a:p>
            <a:pPr lvl="1">
              <a:tabLst>
                <a:tab pos="625475" algn="l"/>
              </a:tabLst>
              <a:defRPr/>
            </a:pPr>
            <a:r>
              <a:rPr lang="en-US" altLang="zh-CN" dirty="0"/>
              <a:t>also not supported by anyone, e.g. SQL Server</a:t>
            </a:r>
            <a:r>
              <a:rPr lang="zh-CN" altLang="en-US" dirty="0"/>
              <a:t>等数据库系统似乎不支持创建</a:t>
            </a:r>
            <a:r>
              <a:rPr lang="en-US" altLang="zh-CN" dirty="0"/>
              <a:t>assertion !!!</a:t>
            </a:r>
          </a:p>
          <a:p>
            <a:pPr>
              <a:tabLst>
                <a:tab pos="625475" algn="l"/>
              </a:tabLst>
              <a:defRPr/>
            </a:pPr>
            <a:endParaRPr lang="en-US" altLang="zh-CN" dirty="0"/>
          </a:p>
          <a:p>
            <a:pPr>
              <a:tabLst>
                <a:tab pos="625475" algn="l"/>
              </a:tabLst>
              <a:defRPr/>
            </a:pPr>
            <a:r>
              <a:rPr lang="en-US" altLang="zh-CN" dirty="0"/>
              <a:t>Why 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>
              <a:tabLst>
                <a:tab pos="625475" algn="l"/>
              </a:tabLst>
              <a:defRPr/>
            </a:pPr>
            <a:r>
              <a:rPr lang="en-US" altLang="zh-CN" dirty="0"/>
              <a:t>When an assertion is made, the DBMS tests it for validity. Any modification to DB is allowed only if it does not cause that assertion to be violated</a:t>
            </a:r>
          </a:p>
          <a:p>
            <a:pPr lvl="1">
              <a:tabLst>
                <a:tab pos="625475" algn="l"/>
              </a:tabLst>
              <a:defRPr/>
            </a:pPr>
            <a:r>
              <a:rPr lang="en-US" altLang="zh-CN" dirty="0"/>
              <a:t>this testing may introduce a significant amount of overhead, hence assertions should be used with great care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DF1ED-6300-4ACB-9797-E3D9EE80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DD95-8AA6-4C59-9EDD-A8DB86C3F8BF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B78ED6-0C51-4DB9-9478-A2807E5B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882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64186-6367-4AC0-B098-5B4FEDF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Assertion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F79275-ED4C-4DBB-8D77-95FC6FB5B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For each tuple in the </a:t>
            </a:r>
            <a:r>
              <a:rPr lang="en-US" altLang="zh-CN" i="1" dirty="0">
                <a:cs typeface="Times New Roman" pitchFamily="18" charset="0"/>
              </a:rPr>
              <a:t>student</a:t>
            </a:r>
            <a:r>
              <a:rPr lang="en-US" altLang="zh-CN" dirty="0">
                <a:cs typeface="Times New Roman" pitchFamily="18" charset="0"/>
              </a:rPr>
              <a:t> relation, the value of the attribute </a:t>
            </a:r>
            <a:r>
              <a:rPr lang="en-US" altLang="zh-CN" i="1" dirty="0" err="1">
                <a:cs typeface="Times New Roman" pitchFamily="18" charset="0"/>
              </a:rPr>
              <a:t>tot_cred</a:t>
            </a:r>
            <a:r>
              <a:rPr lang="en-US" altLang="zh-CN" dirty="0">
                <a:cs typeface="Times New Roman" pitchFamily="18" charset="0"/>
              </a:rPr>
              <a:t> must equal the sum of credits of courses that the student has completed successfully</a:t>
            </a:r>
          </a:p>
          <a:p>
            <a:pPr>
              <a:defRPr/>
            </a:pPr>
            <a:endParaRPr lang="en-US" altLang="zh-CN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  </a:t>
            </a:r>
            <a:r>
              <a:rPr lang="en-US" altLang="zh-CN" b="1" dirty="0">
                <a:cs typeface="Times New Roman" pitchFamily="18" charset="0"/>
              </a:rPr>
              <a:t>create assertion  </a:t>
            </a:r>
            <a:r>
              <a:rPr lang="en-US" altLang="zh-CN" i="1" dirty="0" err="1">
                <a:cs typeface="Times New Roman" pitchFamily="18" charset="0"/>
              </a:rPr>
              <a:t>credits_earned_constraints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check</a:t>
            </a:r>
            <a:r>
              <a:rPr lang="en-US" altLang="zh-CN" dirty="0">
                <a:cs typeface="Times New Roman" pitchFamily="18" charset="0"/>
              </a:rPr>
              <a:t>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( </a:t>
            </a:r>
            <a:r>
              <a:rPr lang="en-US" altLang="zh-CN" b="1" dirty="0">
                <a:cs typeface="Times New Roman" pitchFamily="18" charset="0"/>
              </a:rPr>
              <a:t>not exists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b="1" dirty="0">
                <a:cs typeface="Times New Roman" pitchFamily="18" charset="0"/>
              </a:rPr>
              <a:t>select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ID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                    </a:t>
            </a:r>
            <a:r>
              <a:rPr lang="en-US" altLang="zh-CN" b="1" dirty="0">
                <a:cs typeface="Times New Roman" pitchFamily="18" charset="0"/>
              </a:rPr>
              <a:t>from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student</a:t>
            </a:r>
            <a:r>
              <a:rPr lang="en-US" altLang="zh-CN" dirty="0">
                <a:cs typeface="Times New Roman" pitchFamily="18" charset="0"/>
              </a:rPr>
              <a:t> 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                    </a:t>
            </a:r>
            <a:r>
              <a:rPr lang="en-US" altLang="zh-CN" b="1" dirty="0">
                <a:cs typeface="Times New Roman" pitchFamily="18" charset="0"/>
              </a:rPr>
              <a:t>where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tot_cred</a:t>
            </a:r>
            <a:r>
              <a:rPr lang="en-US" altLang="zh-CN" dirty="0">
                <a:cs typeface="Times New Roman" pitchFamily="18" charset="0"/>
              </a:rPr>
              <a:t>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                             &lt;&gt; </a:t>
            </a:r>
            <a:r>
              <a:rPr lang="en-US" altLang="zh-CN" b="1" dirty="0">
                <a:cs typeface="Times New Roman" pitchFamily="18" charset="0"/>
              </a:rPr>
              <a:t>select sum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credits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                                   </a:t>
            </a:r>
            <a:r>
              <a:rPr lang="en-US" altLang="zh-CN" b="1" dirty="0">
                <a:cs typeface="Times New Roman" pitchFamily="18" charset="0"/>
              </a:rPr>
              <a:t>from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takes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natural join </a:t>
            </a:r>
            <a:r>
              <a:rPr lang="en-US" altLang="zh-CN" i="1" dirty="0">
                <a:cs typeface="Times New Roman" pitchFamily="18" charset="0"/>
              </a:rPr>
              <a:t>course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                                   </a:t>
            </a:r>
            <a:r>
              <a:rPr lang="en-US" altLang="zh-CN" b="1" dirty="0">
                <a:cs typeface="Times New Roman" pitchFamily="18" charset="0"/>
              </a:rPr>
              <a:t>where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student.ID</a:t>
            </a:r>
            <a:r>
              <a:rPr lang="en-US" altLang="zh-CN" dirty="0">
                <a:cs typeface="Times New Roman" pitchFamily="18" charset="0"/>
              </a:rPr>
              <a:t>=</a:t>
            </a:r>
            <a:r>
              <a:rPr lang="en-US" altLang="zh-CN" i="1" dirty="0">
                <a:cs typeface="Times New Roman" pitchFamily="18" charset="0"/>
              </a:rPr>
              <a:t>takes.ID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                                    and </a:t>
            </a:r>
            <a:r>
              <a:rPr lang="en-US" altLang="zh-CN" i="1" dirty="0">
                <a:cs typeface="Times New Roman" pitchFamily="18" charset="0"/>
              </a:rPr>
              <a:t>grade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is not null</a:t>
            </a:r>
            <a:r>
              <a:rPr lang="en-US" altLang="zh-CN" dirty="0">
                <a:cs typeface="Times New Roman" pitchFamily="18" charset="0"/>
              </a:rPr>
              <a:t> and grade&lt;&gt;’F’)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EBB9AA-EE7A-4BE0-8B1A-B1ACCFCE3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59821-DDD9-448C-B73E-39250A6FC650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44A522-1D3A-4A7B-A78C-584F2F22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D739BC3B-2F79-4A7E-9305-34048AABEFA6}"/>
              </a:ext>
            </a:extLst>
          </p:cNvPr>
          <p:cNvSpPr>
            <a:spLocks/>
          </p:cNvSpPr>
          <p:nvPr/>
        </p:nvSpPr>
        <p:spPr bwMode="auto">
          <a:xfrm>
            <a:off x="2356223" y="3773891"/>
            <a:ext cx="5544671" cy="2232025"/>
          </a:xfrm>
          <a:custGeom>
            <a:avLst/>
            <a:gdLst>
              <a:gd name="T0" fmla="*/ 2147483647 w 3083"/>
              <a:gd name="T1" fmla="*/ 2147483647 h 947"/>
              <a:gd name="T2" fmla="*/ 2147483647 w 3083"/>
              <a:gd name="T3" fmla="*/ 2147483647 h 947"/>
              <a:gd name="T4" fmla="*/ 2147483647 w 3083"/>
              <a:gd name="T5" fmla="*/ 0 h 947"/>
              <a:gd name="T6" fmla="*/ 2147483647 w 3083"/>
              <a:gd name="T7" fmla="*/ 2147483647 h 947"/>
              <a:gd name="T8" fmla="*/ 2147483647 w 3083"/>
              <a:gd name="T9" fmla="*/ 2147483647 h 947"/>
              <a:gd name="T10" fmla="*/ 2147483647 w 3083"/>
              <a:gd name="T11" fmla="*/ 2147483647 h 947"/>
              <a:gd name="T12" fmla="*/ 2147483647 w 3083"/>
              <a:gd name="T13" fmla="*/ 2147483647 h 947"/>
              <a:gd name="T14" fmla="*/ 2147483647 w 3083"/>
              <a:gd name="T15" fmla="*/ 2147483647 h 947"/>
              <a:gd name="T16" fmla="*/ 2147483647 w 3083"/>
              <a:gd name="T17" fmla="*/ 2147483647 h 947"/>
              <a:gd name="T18" fmla="*/ 2147483647 w 3083"/>
              <a:gd name="T19" fmla="*/ 2147483647 h 947"/>
              <a:gd name="T20" fmla="*/ 2147483647 w 3083"/>
              <a:gd name="T21" fmla="*/ 2147483647 h 947"/>
              <a:gd name="T22" fmla="*/ 2147483647 w 3083"/>
              <a:gd name="T23" fmla="*/ 2147483647 h 947"/>
              <a:gd name="T24" fmla="*/ 2147483647 w 3083"/>
              <a:gd name="T25" fmla="*/ 2147483647 h 947"/>
              <a:gd name="T26" fmla="*/ 2147483647 w 3083"/>
              <a:gd name="T27" fmla="*/ 2147483647 h 947"/>
              <a:gd name="T28" fmla="*/ 2147483647 w 3083"/>
              <a:gd name="T29" fmla="*/ 2147483647 h 947"/>
              <a:gd name="T30" fmla="*/ 2147483647 w 3083"/>
              <a:gd name="T31" fmla="*/ 2147483647 h 947"/>
              <a:gd name="T32" fmla="*/ 2147483647 w 3083"/>
              <a:gd name="T33" fmla="*/ 2147483647 h 947"/>
              <a:gd name="T34" fmla="*/ 2147483647 w 3083"/>
              <a:gd name="T35" fmla="*/ 2147483647 h 947"/>
              <a:gd name="T36" fmla="*/ 2147483647 w 3083"/>
              <a:gd name="T37" fmla="*/ 2147483647 h 947"/>
              <a:gd name="T38" fmla="*/ 2147483647 w 3083"/>
              <a:gd name="T39" fmla="*/ 2147483647 h 947"/>
              <a:gd name="T40" fmla="*/ 2147483647 w 3083"/>
              <a:gd name="T41" fmla="*/ 2147483647 h 947"/>
              <a:gd name="T42" fmla="*/ 2147483647 w 3083"/>
              <a:gd name="T43" fmla="*/ 2147483647 h 947"/>
              <a:gd name="T44" fmla="*/ 2147483647 w 3083"/>
              <a:gd name="T45" fmla="*/ 2147483647 h 947"/>
              <a:gd name="T46" fmla="*/ 2147483647 w 3083"/>
              <a:gd name="T47" fmla="*/ 2147483647 h 947"/>
              <a:gd name="T48" fmla="*/ 2147483647 w 3083"/>
              <a:gd name="T49" fmla="*/ 2147483647 h 94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083" h="947">
                <a:moveTo>
                  <a:pt x="162" y="25"/>
                </a:moveTo>
                <a:cubicBezTo>
                  <a:pt x="968" y="40"/>
                  <a:pt x="1775" y="43"/>
                  <a:pt x="2581" y="33"/>
                </a:cubicBezTo>
                <a:cubicBezTo>
                  <a:pt x="2680" y="24"/>
                  <a:pt x="2759" y="7"/>
                  <a:pt x="2861" y="0"/>
                </a:cubicBezTo>
                <a:cubicBezTo>
                  <a:pt x="2899" y="3"/>
                  <a:pt x="2938" y="3"/>
                  <a:pt x="2976" y="9"/>
                </a:cubicBezTo>
                <a:cubicBezTo>
                  <a:pt x="2993" y="12"/>
                  <a:pt x="3025" y="25"/>
                  <a:pt x="3025" y="25"/>
                </a:cubicBezTo>
                <a:cubicBezTo>
                  <a:pt x="3051" y="49"/>
                  <a:pt x="3062" y="42"/>
                  <a:pt x="3083" y="74"/>
                </a:cubicBezTo>
                <a:cubicBezTo>
                  <a:pt x="3080" y="236"/>
                  <a:pt x="3080" y="398"/>
                  <a:pt x="3075" y="560"/>
                </a:cubicBezTo>
                <a:cubicBezTo>
                  <a:pt x="3073" y="620"/>
                  <a:pt x="3046" y="698"/>
                  <a:pt x="3034" y="757"/>
                </a:cubicBezTo>
                <a:cubicBezTo>
                  <a:pt x="3027" y="790"/>
                  <a:pt x="3001" y="824"/>
                  <a:pt x="3001" y="856"/>
                </a:cubicBezTo>
                <a:cubicBezTo>
                  <a:pt x="2941" y="871"/>
                  <a:pt x="2881" y="897"/>
                  <a:pt x="2820" y="905"/>
                </a:cubicBezTo>
                <a:cubicBezTo>
                  <a:pt x="2736" y="917"/>
                  <a:pt x="2655" y="925"/>
                  <a:pt x="2573" y="947"/>
                </a:cubicBezTo>
                <a:cubicBezTo>
                  <a:pt x="2433" y="944"/>
                  <a:pt x="2293" y="945"/>
                  <a:pt x="2153" y="938"/>
                </a:cubicBezTo>
                <a:cubicBezTo>
                  <a:pt x="2136" y="937"/>
                  <a:pt x="2120" y="927"/>
                  <a:pt x="2104" y="922"/>
                </a:cubicBezTo>
                <a:cubicBezTo>
                  <a:pt x="2023" y="895"/>
                  <a:pt x="1933" y="879"/>
                  <a:pt x="1849" y="864"/>
                </a:cubicBezTo>
                <a:cubicBezTo>
                  <a:pt x="1801" y="841"/>
                  <a:pt x="1752" y="835"/>
                  <a:pt x="1701" y="823"/>
                </a:cubicBezTo>
                <a:cubicBezTo>
                  <a:pt x="1630" y="806"/>
                  <a:pt x="1559" y="788"/>
                  <a:pt x="1487" y="774"/>
                </a:cubicBezTo>
                <a:cubicBezTo>
                  <a:pt x="1392" y="778"/>
                  <a:pt x="1309" y="768"/>
                  <a:pt x="1223" y="799"/>
                </a:cubicBezTo>
                <a:cubicBezTo>
                  <a:pt x="1152" y="796"/>
                  <a:pt x="1080" y="795"/>
                  <a:pt x="1009" y="790"/>
                </a:cubicBezTo>
                <a:cubicBezTo>
                  <a:pt x="942" y="785"/>
                  <a:pt x="872" y="750"/>
                  <a:pt x="804" y="749"/>
                </a:cubicBezTo>
                <a:cubicBezTo>
                  <a:pt x="672" y="746"/>
                  <a:pt x="541" y="744"/>
                  <a:pt x="409" y="741"/>
                </a:cubicBezTo>
                <a:cubicBezTo>
                  <a:pt x="260" y="712"/>
                  <a:pt x="382" y="733"/>
                  <a:pt x="38" y="733"/>
                </a:cubicBezTo>
                <a:cubicBezTo>
                  <a:pt x="0" y="674"/>
                  <a:pt x="33" y="742"/>
                  <a:pt x="38" y="683"/>
                </a:cubicBezTo>
                <a:cubicBezTo>
                  <a:pt x="47" y="571"/>
                  <a:pt x="12" y="323"/>
                  <a:pt x="121" y="214"/>
                </a:cubicBezTo>
                <a:cubicBezTo>
                  <a:pt x="153" y="115"/>
                  <a:pt x="123" y="220"/>
                  <a:pt x="145" y="91"/>
                </a:cubicBezTo>
                <a:cubicBezTo>
                  <a:pt x="149" y="67"/>
                  <a:pt x="162" y="50"/>
                  <a:pt x="162" y="25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F3AE0D6-BDD6-4291-85B8-84F513AA5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629" y="1311789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11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43143-4700-4E9D-A303-F49CA871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Large-Object Types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E924E-DCB1-4017-BD1F-402375DA4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Large objects (photos, videos, CAD files, etc.) are stored as a </a:t>
            </a:r>
            <a:r>
              <a:rPr lang="en-US" altLang="zh-CN" i="1" dirty="0"/>
              <a:t>large object</a:t>
            </a:r>
          </a:p>
          <a:p>
            <a:pPr eaLnBrk="1" hangingPunct="1"/>
            <a:r>
              <a:rPr lang="en-US" altLang="zh-CN" b="1" dirty="0"/>
              <a:t>blob</a:t>
            </a:r>
            <a:r>
              <a:rPr lang="en-US" altLang="zh-CN" dirty="0"/>
              <a:t>: binary large object </a:t>
            </a:r>
          </a:p>
          <a:p>
            <a:pPr lvl="1" eaLnBrk="1" hangingPunct="1"/>
            <a:r>
              <a:rPr lang="en-US" altLang="zh-CN" dirty="0"/>
              <a:t> the object is a large collection of uninterpreted binary data, whose interpretation is left to an application outside of the database system</a:t>
            </a:r>
            <a:endParaRPr lang="en-US" altLang="zh-CN" i="1" dirty="0"/>
          </a:p>
          <a:p>
            <a:pPr eaLnBrk="1" hangingPunct="1"/>
            <a:r>
              <a:rPr lang="en-US" altLang="zh-CN" b="1" dirty="0" err="1"/>
              <a:t>clob</a:t>
            </a:r>
            <a:r>
              <a:rPr lang="en-US" altLang="zh-CN" dirty="0"/>
              <a:t>: character large object </a:t>
            </a:r>
          </a:p>
          <a:p>
            <a:pPr lvl="1" eaLnBrk="1" hangingPunct="1"/>
            <a:r>
              <a:rPr lang="en-US" altLang="zh-CN" dirty="0"/>
              <a:t> the object is a large collection of character data</a:t>
            </a:r>
            <a:endParaRPr lang="zh-CN" altLang="en-US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When a query returns a large object, </a:t>
            </a:r>
            <a:r>
              <a:rPr lang="en-US" altLang="zh-CN" i="1" dirty="0">
                <a:solidFill>
                  <a:srgbClr val="FF0000"/>
                </a:solidFill>
              </a:rPr>
              <a:t>a pointer </a:t>
            </a:r>
            <a:r>
              <a:rPr lang="en-US" altLang="zh-CN" dirty="0">
                <a:solidFill>
                  <a:srgbClr val="FF0000"/>
                </a:solidFill>
              </a:rPr>
              <a:t>is returned rather than the large object itself !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77FE4-638C-4199-8DDC-891D1F30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3CFB-36FA-4F7D-B709-67ECB620008B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5BE3DB-C68D-479D-8BD4-55300F9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848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1172A-CD34-42BC-A6E5-4D99EC47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4.6</a:t>
            </a:r>
            <a:r>
              <a:rPr lang="en-US" altLang="zh-CN" dirty="0"/>
              <a:t> </a:t>
            </a:r>
            <a:r>
              <a:rPr lang="en-US" altLang="zh-CN" sz="2800" dirty="0"/>
              <a:t>Authorization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D7D60-72C9-4F98-928B-EDE510AC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en-US" altLang="zh-CN" dirty="0">
                <a:cs typeface="Times New Roman" pitchFamily="18" charset="0"/>
              </a:rPr>
              <a:t>Forms of authorization on parts of  the </a:t>
            </a:r>
            <a:r>
              <a:rPr lang="en-US" altLang="zh-CN" b="1" i="1" dirty="0">
                <a:cs typeface="Times New Roman" pitchFamily="18" charset="0"/>
              </a:rPr>
              <a:t>database</a:t>
            </a:r>
            <a:r>
              <a:rPr lang="en-US" altLang="zh-CN" dirty="0">
                <a:cs typeface="Times New Roman" pitchFamily="18" charset="0"/>
              </a:rPr>
              <a:t> include</a:t>
            </a:r>
            <a:endParaRPr lang="en-US" altLang="zh-CN" dirty="0">
              <a:solidFill>
                <a:schemeClr val="folHlink"/>
              </a:solidFill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000099"/>
                </a:solidFill>
                <a:cs typeface="Times New Roman" pitchFamily="18" charset="0"/>
              </a:rPr>
              <a:t>Read</a:t>
            </a:r>
            <a:r>
              <a:rPr lang="en-US" altLang="zh-CN" sz="2000" b="1" dirty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altLang="zh-CN" sz="2000" dirty="0">
                <a:cs typeface="Times New Roman" pitchFamily="18" charset="0"/>
              </a:rPr>
              <a:t>- allows reading, but not modification of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000099"/>
                </a:solidFill>
                <a:cs typeface="Times New Roman" pitchFamily="18" charset="0"/>
              </a:rPr>
              <a:t>Insert</a:t>
            </a:r>
            <a:r>
              <a:rPr lang="en-US" altLang="zh-CN" sz="2000" b="1" dirty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altLang="zh-CN" sz="2000" dirty="0">
                <a:cs typeface="Times New Roman" pitchFamily="18" charset="0"/>
              </a:rPr>
              <a:t>- allows insertion of new data, but not modification of existing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solidFill>
                  <a:srgbClr val="000099"/>
                </a:solidFill>
                <a:cs typeface="Times New Roman" pitchFamily="18" charset="0"/>
              </a:rPr>
              <a:t>Update</a:t>
            </a:r>
            <a:r>
              <a:rPr lang="en-US" altLang="zh-CN" sz="2000" b="1" dirty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altLang="zh-CN" sz="2000" dirty="0">
                <a:cs typeface="Times New Roman" pitchFamily="18" charset="0"/>
              </a:rPr>
              <a:t>- allows modification, but not deletion of data </a:t>
            </a:r>
            <a:r>
              <a:rPr lang="en-US" altLang="zh-CN" sz="2000" b="1" dirty="0">
                <a:solidFill>
                  <a:srgbClr val="000099"/>
                </a:solidFill>
                <a:cs typeface="Times New Roman" pitchFamily="18" charset="0"/>
              </a:rPr>
              <a:t>Delete</a:t>
            </a:r>
            <a:r>
              <a:rPr lang="en-US" altLang="zh-CN" sz="2000" b="1" dirty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altLang="zh-CN" sz="2000" dirty="0">
                <a:cs typeface="Times New Roman" pitchFamily="18" charset="0"/>
              </a:rPr>
              <a:t>- allows deletion of data</a:t>
            </a:r>
            <a:endParaRPr lang="en-US" altLang="zh-CN" dirty="0">
              <a:cs typeface="Times New Roman" pitchFamily="18" charset="0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b="1" dirty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Forms of authorization to modify the </a:t>
            </a:r>
            <a:r>
              <a:rPr lang="en-US" altLang="zh-CN" b="1" i="1" dirty="0">
                <a:cs typeface="Times New Roman" pitchFamily="18" charset="0"/>
              </a:rPr>
              <a:t>database schema</a:t>
            </a:r>
            <a:r>
              <a:rPr lang="en-US" altLang="zh-CN" dirty="0">
                <a:cs typeface="Times New Roman" pitchFamily="18" charset="0"/>
              </a:rPr>
              <a:t> (covered in Chapter 8)</a:t>
            </a:r>
            <a:endParaRPr lang="en-US" altLang="zh-CN" dirty="0">
              <a:solidFill>
                <a:schemeClr val="folHlink"/>
              </a:solidFill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solidFill>
                  <a:schemeClr val="tx2"/>
                </a:solidFill>
                <a:cs typeface="Times New Roman" pitchFamily="18" charset="0"/>
              </a:rPr>
              <a:t>resources </a:t>
            </a:r>
            <a:r>
              <a:rPr lang="en-US" altLang="zh-CN" dirty="0">
                <a:cs typeface="Times New Roman" pitchFamily="18" charset="0"/>
              </a:rPr>
              <a:t>- allows creation of new relations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solidFill>
                  <a:schemeClr val="tx2"/>
                </a:solidFill>
                <a:cs typeface="Times New Roman" pitchFamily="18" charset="0"/>
              </a:rPr>
              <a:t>alteration </a:t>
            </a:r>
            <a:r>
              <a:rPr lang="en-US" altLang="zh-CN" dirty="0">
                <a:cs typeface="Times New Roman" pitchFamily="18" charset="0"/>
              </a:rPr>
              <a:t>- allows addition or deletion of attributes in a relation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solidFill>
                  <a:schemeClr val="tx2"/>
                </a:solidFill>
                <a:cs typeface="Times New Roman" pitchFamily="18" charset="0"/>
              </a:rPr>
              <a:t>drop </a:t>
            </a:r>
            <a:r>
              <a:rPr lang="en-US" altLang="zh-CN" dirty="0">
                <a:cs typeface="Times New Roman" pitchFamily="18" charset="0"/>
              </a:rPr>
              <a:t>- allows deletion of relations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dirty="0">
                <a:solidFill>
                  <a:schemeClr val="tx2"/>
                </a:solidFill>
                <a:cs typeface="Times New Roman" pitchFamily="18" charset="0"/>
              </a:rPr>
              <a:t>index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1A1D59-3C0A-49B3-811B-161FCA5B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22FFD-A48A-43F4-97B8-CB662E70364C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5F4C76-6B50-4A0C-AA4C-204D2D89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692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A4D3F-7C07-48CB-AEB8-D9A0CD09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Authorization Specification in 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7B9EE2-7492-43BA-9E52-D1AD7FCD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The </a:t>
            </a:r>
            <a:r>
              <a:rPr lang="en-US" altLang="zh-CN" b="1" dirty="0">
                <a:solidFill>
                  <a:schemeClr val="tx2"/>
                </a:solidFill>
              </a:rPr>
              <a:t>grant</a:t>
            </a:r>
            <a:r>
              <a:rPr lang="en-US" altLang="zh-CN" dirty="0"/>
              <a:t> statement is used to confer authorization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		</a:t>
            </a:r>
            <a:r>
              <a:rPr lang="en-US" altLang="zh-CN" b="1" dirty="0"/>
              <a:t>grant</a:t>
            </a:r>
            <a:r>
              <a:rPr lang="en-US" altLang="zh-CN" dirty="0"/>
              <a:t> &lt;privilege list&gt;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		</a:t>
            </a:r>
            <a:r>
              <a:rPr lang="en-US" altLang="zh-CN" b="1" dirty="0"/>
              <a:t>on </a:t>
            </a:r>
            <a:r>
              <a:rPr lang="en-US" altLang="zh-CN" dirty="0"/>
              <a:t>&lt;relation name or view name&gt; </a:t>
            </a:r>
            <a:r>
              <a:rPr lang="en-US" altLang="zh-CN" b="1" dirty="0"/>
              <a:t>to</a:t>
            </a:r>
            <a:r>
              <a:rPr lang="en-US" altLang="zh-CN" dirty="0"/>
              <a:t> &lt;user list&gt;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         &lt;user list&gt; is:</a:t>
            </a:r>
          </a:p>
          <a:p>
            <a:pPr lvl="1" eaLnBrk="1" hangingPunct="1"/>
            <a:r>
              <a:rPr lang="en-US" altLang="zh-CN" dirty="0"/>
              <a:t>a user-id</a:t>
            </a:r>
          </a:p>
          <a:p>
            <a:pPr lvl="1" eaLnBrk="1" hangingPunct="1"/>
            <a:r>
              <a:rPr lang="en-US" altLang="zh-CN" b="1" dirty="0"/>
              <a:t>public</a:t>
            </a:r>
            <a:r>
              <a:rPr lang="en-US" altLang="zh-CN" dirty="0"/>
              <a:t>, which allows all valid users the privilege granted</a:t>
            </a:r>
          </a:p>
          <a:p>
            <a:pPr lvl="1" eaLnBrk="1" hangingPunct="1"/>
            <a:r>
              <a:rPr lang="en-US" altLang="zh-CN" dirty="0"/>
              <a:t>a role (more on this in Chapter 8)</a:t>
            </a:r>
          </a:p>
          <a:p>
            <a:pPr eaLnBrk="1" hangingPunct="1"/>
            <a:r>
              <a:rPr lang="en-US" altLang="zh-CN" dirty="0"/>
              <a:t>Granting a privilege on a view does not imply granting any privileges on the underlying relations.</a:t>
            </a:r>
          </a:p>
          <a:p>
            <a:pPr eaLnBrk="1" hangingPunct="1"/>
            <a:r>
              <a:rPr lang="en-US" altLang="zh-CN" dirty="0"/>
              <a:t>The grantor of the privilege must already hold the privilege on the specified item (or be the database administrator)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72A0A9-715E-4F46-B2CB-53132EEC1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E59AA-BC9F-4D59-A077-BBB6B54BEC12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0827AA-1C08-43DF-A517-5E98D7C6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828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AB6C2-20E8-4841-A821-61D8E226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Privileges in 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67C50-8B00-414C-B9A2-454AF30E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select</a:t>
            </a:r>
            <a:r>
              <a:rPr lang="en-US" altLang="zh-CN" b="1" dirty="0">
                <a:cs typeface="Times New Roman" pitchFamily="18" charset="0"/>
              </a:rPr>
              <a:t>:</a:t>
            </a:r>
            <a:r>
              <a:rPr lang="en-US" altLang="zh-CN" dirty="0">
                <a:cs typeface="Times New Roman" pitchFamily="18" charset="0"/>
              </a:rPr>
              <a:t> allows read access to </a:t>
            </a:r>
            <a:r>
              <a:rPr lang="en-US" altLang="zh-CN" dirty="0" err="1">
                <a:cs typeface="Times New Roman" pitchFamily="18" charset="0"/>
              </a:rPr>
              <a:t>relation,or</a:t>
            </a:r>
            <a:r>
              <a:rPr lang="en-US" altLang="zh-CN" dirty="0">
                <a:cs typeface="Times New Roman" pitchFamily="18" charset="0"/>
              </a:rPr>
              <a:t> the ability to query using the view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Example: grant users </a:t>
            </a:r>
            <a:r>
              <a:rPr lang="en-US" altLang="zh-CN" i="1" dirty="0">
                <a:cs typeface="Times New Roman" pitchFamily="18" charset="0"/>
              </a:rPr>
              <a:t>U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U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dirty="0">
                <a:cs typeface="Times New Roman" pitchFamily="18" charset="0"/>
              </a:rPr>
              <a:t>, and </a:t>
            </a:r>
            <a:r>
              <a:rPr lang="en-US" altLang="zh-CN" i="1" dirty="0">
                <a:cs typeface="Times New Roman" pitchFamily="18" charset="0"/>
              </a:rPr>
              <a:t>U</a:t>
            </a:r>
            <a:r>
              <a:rPr lang="en-US" altLang="zh-CN" baseline="-25000" dirty="0">
                <a:cs typeface="Times New Roman" pitchFamily="18" charset="0"/>
              </a:rPr>
              <a:t>3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select</a:t>
            </a:r>
            <a:r>
              <a:rPr lang="en-US" altLang="zh-CN" dirty="0">
                <a:cs typeface="Times New Roman" pitchFamily="18" charset="0"/>
              </a:rPr>
              <a:t> authorization on the </a:t>
            </a:r>
            <a:r>
              <a:rPr lang="en-US" altLang="zh-CN" i="1" dirty="0">
                <a:cs typeface="Times New Roman" pitchFamily="18" charset="0"/>
              </a:rPr>
              <a:t>instructor </a:t>
            </a:r>
            <a:r>
              <a:rPr lang="en-US" altLang="zh-CN" dirty="0">
                <a:cs typeface="Times New Roman" pitchFamily="18" charset="0"/>
              </a:rPr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zh-CN" dirty="0">
                <a:cs typeface="Times New Roman" pitchFamily="18" charset="0"/>
              </a:rPr>
              <a:t>			</a:t>
            </a:r>
            <a:r>
              <a:rPr lang="en-US" altLang="zh-CN" b="1" dirty="0">
                <a:cs typeface="Times New Roman" pitchFamily="18" charset="0"/>
              </a:rPr>
              <a:t>grant select on </a:t>
            </a:r>
            <a:r>
              <a:rPr lang="en-US" altLang="zh-CN" i="1" dirty="0">
                <a:cs typeface="Times New Roman" pitchFamily="18" charset="0"/>
              </a:rPr>
              <a:t>instructor </a:t>
            </a:r>
            <a:r>
              <a:rPr lang="en-US" altLang="zh-CN" b="1" dirty="0">
                <a:cs typeface="Times New Roman" pitchFamily="18" charset="0"/>
              </a:rPr>
              <a:t>to </a:t>
            </a:r>
            <a:r>
              <a:rPr lang="en-US" altLang="zh-CN" i="1" dirty="0">
                <a:cs typeface="Times New Roman" pitchFamily="18" charset="0"/>
              </a:rPr>
              <a:t>U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  <a:r>
              <a:rPr lang="en-US" altLang="zh-CN" i="1" dirty="0">
                <a:cs typeface="Times New Roman" pitchFamily="18" charset="0"/>
              </a:rPr>
              <a:t>, U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i="1" dirty="0">
                <a:cs typeface="Times New Roman" pitchFamily="18" charset="0"/>
              </a:rPr>
              <a:t>, U</a:t>
            </a:r>
            <a:r>
              <a:rPr lang="en-US" altLang="zh-CN" baseline="-25000" dirty="0">
                <a:cs typeface="Times New Roman" pitchFamily="18" charset="0"/>
              </a:rPr>
              <a:t>3</a:t>
            </a:r>
            <a:endParaRPr lang="en-US" altLang="zh-CN" dirty="0">
              <a:cs typeface="Times New Roman" pitchFamily="18" charset="0"/>
            </a:endParaRPr>
          </a:p>
          <a:p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insert</a:t>
            </a:r>
            <a:r>
              <a:rPr lang="en-US" altLang="zh-CN" dirty="0">
                <a:cs typeface="Times New Roman" pitchFamily="18" charset="0"/>
              </a:rPr>
              <a:t>: the ability to insert tuples</a:t>
            </a:r>
          </a:p>
          <a:p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update</a:t>
            </a:r>
            <a:r>
              <a:rPr lang="en-US" altLang="zh-CN" dirty="0">
                <a:cs typeface="Times New Roman" pitchFamily="18" charset="0"/>
              </a:rPr>
              <a:t>: the ability  to update using the SQL update statement</a:t>
            </a:r>
          </a:p>
          <a:p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delete</a:t>
            </a:r>
            <a:r>
              <a:rPr lang="en-US" altLang="zh-CN" dirty="0">
                <a:cs typeface="Times New Roman" pitchFamily="18" charset="0"/>
              </a:rPr>
              <a:t>: the ability to delete tuples.</a:t>
            </a:r>
          </a:p>
          <a:p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all</a:t>
            </a:r>
            <a:r>
              <a:rPr lang="en-US" altLang="zh-CN" b="1" dirty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privileges</a:t>
            </a:r>
            <a:r>
              <a:rPr lang="en-US" altLang="zh-CN" dirty="0">
                <a:cs typeface="Times New Roman" pitchFamily="18" charset="0"/>
              </a:rPr>
              <a:t>: used as a short form for all the allowable privileges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C843FC-2354-48B8-8C6A-C2AF438B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B58C4-745E-4391-8792-C327D96741D9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1875B7-81F3-4628-B46F-F254C810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297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5DACC-ADA4-49B5-9248-A2B1011A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Revoking Authorization in SQL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C89C0-1A1C-4124-8FB0-8AE775FE4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The </a:t>
            </a:r>
            <a:r>
              <a:rPr lang="en-US" altLang="zh-CN" b="1" dirty="0">
                <a:solidFill>
                  <a:schemeClr val="tx2"/>
                </a:solidFill>
              </a:rPr>
              <a:t>revoke</a:t>
            </a:r>
            <a:r>
              <a:rPr lang="en-US" altLang="zh-CN" b="1" dirty="0"/>
              <a:t> </a:t>
            </a:r>
            <a:r>
              <a:rPr lang="en-US" altLang="zh-CN" dirty="0"/>
              <a:t>statement is used to revoke authorization.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b="1" dirty="0"/>
              <a:t>revoke </a:t>
            </a:r>
            <a:r>
              <a:rPr lang="en-US" altLang="zh-CN" dirty="0"/>
              <a:t>&lt;privilege list&gt;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b="1" dirty="0"/>
              <a:t>on </a:t>
            </a:r>
            <a:r>
              <a:rPr lang="en-US" altLang="zh-CN" dirty="0"/>
              <a:t>&lt;relation name or view name&gt; </a:t>
            </a:r>
            <a:r>
              <a:rPr lang="en-US" altLang="zh-CN" b="1" dirty="0"/>
              <a:t>from </a:t>
            </a:r>
            <a:r>
              <a:rPr lang="en-US" altLang="zh-CN" dirty="0"/>
              <a:t>&lt;user list&gt;</a:t>
            </a:r>
          </a:p>
          <a:p>
            <a:pPr eaLnBrk="1" hangingPunct="1"/>
            <a:r>
              <a:rPr lang="en-US" altLang="zh-CN" dirty="0"/>
              <a:t>Example: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b="1" dirty="0"/>
              <a:t>revoke select on </a:t>
            </a:r>
            <a:r>
              <a:rPr lang="en-US" altLang="zh-CN" i="1" dirty="0"/>
              <a:t>branch  </a:t>
            </a:r>
            <a:r>
              <a:rPr lang="en-US" altLang="zh-CN" b="1" dirty="0"/>
              <a:t>from </a:t>
            </a:r>
            <a:r>
              <a:rPr lang="en-US" altLang="zh-CN" i="1" dirty="0"/>
              <a:t>U</a:t>
            </a:r>
            <a:r>
              <a:rPr lang="en-US" altLang="zh-CN" baseline="-25000" dirty="0"/>
              <a:t>1</a:t>
            </a:r>
            <a:r>
              <a:rPr lang="zh-CN" altLang="en-US" i="1" dirty="0"/>
              <a:t>；</a:t>
            </a:r>
            <a:r>
              <a:rPr lang="en-US" altLang="zh-CN" i="1" dirty="0"/>
              <a:t> U</a:t>
            </a:r>
            <a:r>
              <a:rPr lang="en-US" altLang="zh-CN" baseline="-25000" dirty="0"/>
              <a:t>2</a:t>
            </a:r>
            <a:r>
              <a:rPr lang="zh-CN" altLang="en-US" i="1" dirty="0"/>
              <a:t>，</a:t>
            </a:r>
            <a:r>
              <a:rPr lang="en-US" altLang="zh-CN" i="1" dirty="0"/>
              <a:t>U</a:t>
            </a:r>
            <a:r>
              <a:rPr lang="en-US" altLang="zh-CN" baseline="-25000" dirty="0"/>
              <a:t>3</a:t>
            </a:r>
          </a:p>
          <a:p>
            <a:pPr eaLnBrk="1" hangingPunct="1"/>
            <a:r>
              <a:rPr lang="en-US" altLang="zh-CN" dirty="0"/>
              <a:t>&lt;privilege-list&gt; may be </a:t>
            </a:r>
            <a:r>
              <a:rPr lang="en-US" altLang="zh-CN" b="1" dirty="0"/>
              <a:t>all </a:t>
            </a:r>
            <a:r>
              <a:rPr lang="en-US" altLang="zh-CN" dirty="0"/>
              <a:t>to revoke all privileges the </a:t>
            </a:r>
            <a:r>
              <a:rPr lang="en-US" altLang="zh-CN" dirty="0" err="1"/>
              <a:t>revoker</a:t>
            </a:r>
            <a:r>
              <a:rPr lang="en-US" altLang="zh-CN" dirty="0"/>
              <a:t> may hold.</a:t>
            </a:r>
          </a:p>
          <a:p>
            <a:pPr eaLnBrk="1" hangingPunct="1"/>
            <a:r>
              <a:rPr lang="en-US" altLang="zh-CN" dirty="0"/>
              <a:t>If &lt;</a:t>
            </a:r>
            <a:r>
              <a:rPr lang="en-US" altLang="zh-CN" dirty="0" err="1"/>
              <a:t>revokee</a:t>
            </a:r>
            <a:r>
              <a:rPr lang="en-US" altLang="zh-CN" dirty="0"/>
              <a:t>-list&gt; includes </a:t>
            </a:r>
            <a:r>
              <a:rPr lang="en-US" altLang="zh-CN" b="1" dirty="0"/>
              <a:t>public, </a:t>
            </a:r>
            <a:r>
              <a:rPr lang="en-US" altLang="zh-CN" dirty="0"/>
              <a:t>all users lose the privilege except those granted it explicitly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F2DAA-B13E-4D6F-8AAA-946D6F54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D5329-9ADC-435E-B7BD-AE0F36DF4F80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F6C70E-B42D-410E-9394-C59279F7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746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AA796-25B6-431E-B5F2-89A435D3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Roles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3A86D-9476-470A-A4D9-F2A31A621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create role</a:t>
            </a:r>
            <a:r>
              <a:rPr lang="en-US" altLang="zh-CN" dirty="0">
                <a:cs typeface="Times New Roman" pitchFamily="18" charset="0"/>
              </a:rPr>
              <a:t> instructor;</a:t>
            </a:r>
          </a:p>
          <a:p>
            <a:r>
              <a:rPr lang="en-US" altLang="zh-CN" b="1" dirty="0">
                <a:cs typeface="Times New Roman" pitchFamily="18" charset="0"/>
              </a:rPr>
              <a:t>grant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b="1" dirty="0">
                <a:cs typeface="Times New Roman" pitchFamily="18" charset="0"/>
              </a:rPr>
              <a:t> to Amit;</a:t>
            </a:r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Privileges can be granted to roles: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grant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select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on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takes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to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dirty="0">
                <a:cs typeface="Times New Roman" pitchFamily="18" charset="0"/>
              </a:rPr>
              <a:t>;</a:t>
            </a:r>
          </a:p>
          <a:p>
            <a:r>
              <a:rPr lang="en-US" altLang="zh-CN" dirty="0">
                <a:cs typeface="Times New Roman" pitchFamily="18" charset="0"/>
              </a:rPr>
              <a:t>Roles can be granted to users, as well as to other roles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create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role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teaching_assistant</a:t>
            </a:r>
            <a:endParaRPr lang="en-US" altLang="zh-CN" i="1" dirty="0">
              <a:cs typeface="Times New Roman" pitchFamily="18" charset="0"/>
            </a:endParaRPr>
          </a:p>
          <a:p>
            <a:pPr lvl="1"/>
            <a:r>
              <a:rPr lang="en-US" altLang="zh-CN" b="1" dirty="0">
                <a:cs typeface="Times New Roman" pitchFamily="18" charset="0"/>
              </a:rPr>
              <a:t>grant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teaching_assistant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to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dirty="0">
                <a:cs typeface="Times New Roman" pitchFamily="18" charset="0"/>
              </a:rPr>
              <a:t>;</a:t>
            </a:r>
          </a:p>
          <a:p>
            <a:pPr lvl="2"/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dirty="0">
                <a:cs typeface="Times New Roman" pitchFamily="18" charset="0"/>
              </a:rPr>
              <a:t> inherits all privileges of </a:t>
            </a:r>
            <a:r>
              <a:rPr lang="en-US" altLang="zh-CN" i="1" dirty="0" err="1">
                <a:cs typeface="Times New Roman" pitchFamily="18" charset="0"/>
              </a:rPr>
              <a:t>teaching_assistant</a:t>
            </a:r>
            <a:endParaRPr lang="en-US" altLang="zh-CN" i="1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Chain of roles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create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role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dean</a:t>
            </a:r>
            <a:r>
              <a:rPr lang="en-US" altLang="zh-CN" dirty="0">
                <a:cs typeface="Times New Roman" pitchFamily="18" charset="0"/>
              </a:rPr>
              <a:t>;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grant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to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dean</a:t>
            </a:r>
            <a:r>
              <a:rPr lang="en-US" altLang="zh-CN" dirty="0">
                <a:cs typeface="Times New Roman" pitchFamily="18" charset="0"/>
              </a:rPr>
              <a:t>;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grant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dean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to</a:t>
            </a:r>
            <a:r>
              <a:rPr lang="en-US" altLang="zh-CN" dirty="0">
                <a:cs typeface="Times New Roman" pitchFamily="18" charset="0"/>
              </a:rPr>
              <a:t> Satoshi;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BFC466-1DE7-4188-A893-3C811105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1EFD-4266-41CB-8D43-DA27C75CED4A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E23557-4228-4E6E-90F5-39A90371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388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1C07F-77D7-4D0F-AFA0-84424B9D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Authorization on Views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2E1DD-1DEF-4815-940B-2CF2BE8E6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cs typeface="Times New Roman" pitchFamily="18" charset="0"/>
              </a:rPr>
              <a:t>create view </a:t>
            </a:r>
            <a:r>
              <a:rPr lang="en-US" altLang="zh-CN" i="1" dirty="0" err="1">
                <a:cs typeface="Times New Roman" pitchFamily="18" charset="0"/>
              </a:rPr>
              <a:t>geo_instructor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as</a:t>
            </a:r>
            <a:br>
              <a:rPr lang="en-US" altLang="zh-CN" b="1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b="1" dirty="0">
                <a:cs typeface="Times New Roman" pitchFamily="18" charset="0"/>
              </a:rPr>
              <a:t>select </a:t>
            </a:r>
            <a:r>
              <a:rPr lang="en-US" altLang="zh-CN" dirty="0">
                <a:cs typeface="Times New Roman" pitchFamily="18" charset="0"/>
              </a:rPr>
              <a:t>*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b="1" dirty="0">
                <a:cs typeface="Times New Roman" pitchFamily="18" charset="0"/>
              </a:rPr>
              <a:t>where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= ’Geology’);</a:t>
            </a:r>
          </a:p>
          <a:p>
            <a:r>
              <a:rPr lang="en-US" altLang="zh-CN" b="1" dirty="0">
                <a:cs typeface="Times New Roman" pitchFamily="18" charset="0"/>
              </a:rPr>
              <a:t>grant select on </a:t>
            </a:r>
            <a:r>
              <a:rPr lang="en-US" altLang="zh-CN" i="1" dirty="0" err="1">
                <a:cs typeface="Times New Roman" pitchFamily="18" charset="0"/>
              </a:rPr>
              <a:t>geo_instructor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b="1" dirty="0">
                <a:cs typeface="Times New Roman" pitchFamily="18" charset="0"/>
              </a:rPr>
              <a:t>to 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geo_staff</a:t>
            </a:r>
            <a:endParaRPr lang="en-US" altLang="zh-CN" i="1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Suppose that a  </a:t>
            </a:r>
            <a:r>
              <a:rPr lang="en-US" altLang="zh-CN" i="1" dirty="0" err="1">
                <a:cs typeface="Times New Roman" pitchFamily="18" charset="0"/>
              </a:rPr>
              <a:t>geo_staff</a:t>
            </a:r>
            <a:r>
              <a:rPr lang="en-US" altLang="zh-CN" dirty="0">
                <a:cs typeface="Times New Roman" pitchFamily="18" charset="0"/>
              </a:rPr>
              <a:t> member issues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select </a:t>
            </a:r>
            <a:r>
              <a:rPr lang="en-US" altLang="zh-CN" dirty="0">
                <a:cs typeface="Times New Roman" pitchFamily="18" charset="0"/>
              </a:rPr>
              <a:t>*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i="1" dirty="0" err="1">
                <a:cs typeface="Times New Roman" pitchFamily="18" charset="0"/>
              </a:rPr>
              <a:t>geo_instructor</a:t>
            </a:r>
            <a:r>
              <a:rPr lang="en-US" altLang="zh-CN" dirty="0">
                <a:cs typeface="Times New Roman" pitchFamily="18" charset="0"/>
              </a:rPr>
              <a:t>;</a:t>
            </a:r>
          </a:p>
          <a:p>
            <a:r>
              <a:rPr lang="en-US" altLang="zh-CN" dirty="0">
                <a:cs typeface="Times New Roman" pitchFamily="18" charset="0"/>
              </a:rPr>
              <a:t>What if </a:t>
            </a:r>
          </a:p>
          <a:p>
            <a:pPr lvl="1"/>
            <a:r>
              <a:rPr lang="en-US" altLang="zh-CN" i="1" dirty="0" err="1">
                <a:cs typeface="Times New Roman" pitchFamily="18" charset="0"/>
              </a:rPr>
              <a:t>geo_staff</a:t>
            </a:r>
            <a:r>
              <a:rPr lang="en-US" altLang="zh-CN" dirty="0">
                <a:cs typeface="Times New Roman" pitchFamily="18" charset="0"/>
              </a:rPr>
              <a:t> does not have permissions on </a:t>
            </a:r>
            <a:r>
              <a:rPr lang="en-US" altLang="zh-CN" i="1" dirty="0">
                <a:cs typeface="Times New Roman" pitchFamily="18" charset="0"/>
              </a:rPr>
              <a:t>instructor?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creator of view did not have some permissions on </a:t>
            </a:r>
            <a:r>
              <a:rPr lang="en-US" altLang="zh-CN" i="1" dirty="0">
                <a:cs typeface="Times New Roman" pitchFamily="18" charset="0"/>
              </a:rPr>
              <a:t>instructor?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2AF31-CAAF-4390-A8FA-2E9D5DB0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5189-28C9-442D-A2FE-0AD689F4CC2A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6CB8BE-AA44-4EEE-A553-408CCD57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139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FC37C-255D-4F4F-B685-6A93CCAC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Other Authorization Features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EB8A3-328A-40B0-8603-BFAF2415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cs typeface="Times New Roman" pitchFamily="18" charset="0"/>
              </a:rPr>
              <a:t>references</a:t>
            </a:r>
            <a:r>
              <a:rPr lang="en-US" altLang="zh-CN" dirty="0">
                <a:cs typeface="Times New Roman" pitchFamily="18" charset="0"/>
              </a:rPr>
              <a:t> privilege to create foreign key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grant reference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) </a:t>
            </a:r>
            <a:r>
              <a:rPr lang="en-US" altLang="zh-CN" b="1" dirty="0">
                <a:cs typeface="Times New Roman" pitchFamily="18" charset="0"/>
              </a:rPr>
              <a:t>on </a:t>
            </a:r>
            <a:r>
              <a:rPr lang="en-US" altLang="zh-CN" i="1" dirty="0">
                <a:cs typeface="Times New Roman" pitchFamily="18" charset="0"/>
              </a:rPr>
              <a:t>department </a:t>
            </a:r>
            <a:r>
              <a:rPr lang="en-US" altLang="zh-CN" b="1" dirty="0">
                <a:cs typeface="Times New Roman" pitchFamily="18" charset="0"/>
              </a:rPr>
              <a:t>to </a:t>
            </a:r>
            <a:r>
              <a:rPr lang="en-US" altLang="zh-CN" dirty="0">
                <a:cs typeface="Times New Roman" pitchFamily="18" charset="0"/>
              </a:rPr>
              <a:t>Mariano;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why is this required?</a:t>
            </a:r>
          </a:p>
          <a:p>
            <a:r>
              <a:rPr lang="en-US" altLang="zh-CN" dirty="0">
                <a:cs typeface="Times New Roman" pitchFamily="18" charset="0"/>
              </a:rPr>
              <a:t>transfer of privileges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grant select on </a:t>
            </a:r>
            <a:r>
              <a:rPr lang="en-US" altLang="zh-CN" i="1" dirty="0">
                <a:cs typeface="Times New Roman" pitchFamily="18" charset="0"/>
              </a:rPr>
              <a:t>department </a:t>
            </a:r>
            <a:r>
              <a:rPr lang="en-US" altLang="zh-CN" b="1" dirty="0">
                <a:cs typeface="Times New Roman" pitchFamily="18" charset="0"/>
              </a:rPr>
              <a:t>to </a:t>
            </a:r>
            <a:r>
              <a:rPr lang="en-US" altLang="zh-CN" dirty="0">
                <a:cs typeface="Times New Roman" pitchFamily="18" charset="0"/>
              </a:rPr>
              <a:t>Amit </a:t>
            </a:r>
            <a:r>
              <a:rPr lang="en-US" altLang="zh-CN" b="1" dirty="0">
                <a:cs typeface="Times New Roman" pitchFamily="18" charset="0"/>
              </a:rPr>
              <a:t>with grant option</a:t>
            </a:r>
            <a:r>
              <a:rPr lang="en-US" altLang="zh-CN" dirty="0">
                <a:cs typeface="Times New Roman" pitchFamily="18" charset="0"/>
              </a:rPr>
              <a:t>;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revoke select on </a:t>
            </a:r>
            <a:r>
              <a:rPr lang="en-US" altLang="zh-CN" i="1" dirty="0">
                <a:cs typeface="Times New Roman" pitchFamily="18" charset="0"/>
              </a:rPr>
              <a:t>department </a:t>
            </a: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dirty="0">
                <a:cs typeface="Times New Roman" pitchFamily="18" charset="0"/>
              </a:rPr>
              <a:t>Amit, Satoshi </a:t>
            </a:r>
            <a:r>
              <a:rPr lang="en-US" altLang="zh-CN" b="1" dirty="0">
                <a:cs typeface="Times New Roman" pitchFamily="18" charset="0"/>
              </a:rPr>
              <a:t>cascade</a:t>
            </a:r>
            <a:r>
              <a:rPr lang="en-US" altLang="zh-CN" dirty="0">
                <a:cs typeface="Times New Roman" pitchFamily="18" charset="0"/>
              </a:rPr>
              <a:t>;</a:t>
            </a:r>
          </a:p>
          <a:p>
            <a:pPr lvl="1"/>
            <a:r>
              <a:rPr lang="en-US" altLang="zh-CN" b="1" dirty="0">
                <a:cs typeface="Times New Roman" pitchFamily="18" charset="0"/>
              </a:rPr>
              <a:t>revoke select on </a:t>
            </a:r>
            <a:r>
              <a:rPr lang="en-US" altLang="zh-CN" i="1" dirty="0">
                <a:cs typeface="Times New Roman" pitchFamily="18" charset="0"/>
              </a:rPr>
              <a:t>department </a:t>
            </a:r>
            <a:r>
              <a:rPr lang="en-US" altLang="zh-CN" b="1" dirty="0">
                <a:cs typeface="Times New Roman" pitchFamily="18" charset="0"/>
              </a:rPr>
              <a:t>from </a:t>
            </a:r>
            <a:r>
              <a:rPr lang="en-US" altLang="zh-CN" dirty="0">
                <a:cs typeface="Times New Roman" pitchFamily="18" charset="0"/>
              </a:rPr>
              <a:t>Amit, Satoshi </a:t>
            </a:r>
            <a:r>
              <a:rPr lang="en-US" altLang="zh-CN" b="1" dirty="0">
                <a:cs typeface="Times New Roman" pitchFamily="18" charset="0"/>
              </a:rPr>
              <a:t>restrict</a:t>
            </a:r>
            <a:r>
              <a:rPr lang="en-US" altLang="zh-CN" dirty="0">
                <a:cs typeface="Times New Roman" pitchFamily="18" charset="0"/>
              </a:rPr>
              <a:t>;</a:t>
            </a:r>
          </a:p>
          <a:p>
            <a:r>
              <a:rPr lang="en-US" altLang="zh-CN" dirty="0">
                <a:cs typeface="Times New Roman" pitchFamily="18" charset="0"/>
              </a:rPr>
              <a:t>Etc.  read Section 4.6 for more details we have omitted here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49CD7B-74F9-4C3F-B2F8-F46AD12F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8AB5-8726-4F42-8A5A-37B9688D37CB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56D8C7-DAC4-4B8C-A39F-1F51302A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34A980-8CF9-404C-ACF1-88EFCE4193B2}"/>
              </a:ext>
            </a:extLst>
          </p:cNvPr>
          <p:cNvSpPr/>
          <p:nvPr/>
        </p:nvSpPr>
        <p:spPr>
          <a:xfrm>
            <a:off x="3490259" y="4625788"/>
            <a:ext cx="3711389" cy="914400"/>
          </a:xfrm>
          <a:prstGeom prst="roundRect">
            <a:avLst>
              <a:gd name="adj" fmla="val 10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需结合具体</a:t>
            </a:r>
            <a:r>
              <a:rPr lang="en-US" altLang="zh-CN" sz="2400" b="1" dirty="0"/>
              <a:t>DBMS</a:t>
            </a:r>
            <a:r>
              <a:rPr lang="zh-CN" altLang="en-US" sz="2400" b="1" dirty="0"/>
              <a:t>平台</a:t>
            </a:r>
          </a:p>
        </p:txBody>
      </p:sp>
    </p:spTree>
    <p:extLst>
      <p:ext uri="{BB962C8B-B14F-4D97-AF65-F5344CB8AC3E}">
        <p14:creationId xmlns:p14="http://schemas.microsoft.com/office/powerpoint/2010/main" val="2747218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0C6FB-8FC1-49FC-995D-C0218817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Appendix </a:t>
            </a:r>
            <a:r>
              <a:rPr lang="en-US" altLang="zh-CN" dirty="0"/>
              <a:t>4-1 </a:t>
            </a:r>
            <a:r>
              <a:rPr lang="en-US" altLang="zh-CN" sz="2800" i="1" dirty="0"/>
              <a:t>create table </a:t>
            </a:r>
            <a:r>
              <a:rPr lang="en-US" altLang="zh-CN" sz="2800" dirty="0"/>
              <a:t>in T-SQL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F0AEA-98D3-424B-B9CE-439093EA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6B758-7625-4F9B-8D4C-84BE0538884D}" type="datetime1">
              <a:rPr lang="zh-CN" altLang="en-US" smtClean="0">
                <a:solidFill>
                  <a:srgbClr val="FF0000"/>
                </a:solidFill>
                <a:ea typeface="微软雅黑 Light" panose="020B0502040204020203" pitchFamily="34" charset="-122"/>
              </a:rPr>
              <a:t>2021/10/11</a:t>
            </a:fld>
            <a:endParaRPr lang="zh-CN" altLang="en-US" dirty="0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C31372-57C9-49C1-8714-E2036E9B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A90BA8D-30B0-4C21-A5FD-5553145F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1" y="881250"/>
            <a:ext cx="9001125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5">
            <a:extLst>
              <a:ext uri="{FF2B5EF4-FFF2-40B4-BE49-F238E27FC236}">
                <a16:creationId xmlns:a16="http://schemas.microsoft.com/office/drawing/2014/main" id="{3E47595B-F5F5-4F97-AF31-156A66AFC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026" y="1816287"/>
            <a:ext cx="2376488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5F68028-4AA3-431F-B623-2F34692DC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0776" y="1816287"/>
            <a:ext cx="3529013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0F80C7E5-CFBF-4FAD-BC6F-147E802DB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126" y="2105212"/>
            <a:ext cx="2376488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586CE1CA-92C3-4AAB-B024-AA74224A0B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74651" y="2321112"/>
            <a:ext cx="2016125" cy="8636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1BA753A7-1EFF-4B9A-B245-8BC853CC8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139" y="3184712"/>
            <a:ext cx="803275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分区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2F307C6D-9E8B-4B9A-B3F1-560185A594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46764" y="2392550"/>
            <a:ext cx="504825" cy="792162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E79FA325-C065-47BD-A403-2C53B2FA6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01" y="3184712"/>
            <a:ext cx="1108075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文件组</a:t>
            </a:r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120573A2-C41C-4904-819C-D7FFF2F32E3D}"/>
              </a:ext>
            </a:extLst>
          </p:cNvPr>
          <p:cNvSpPr>
            <a:spLocks/>
          </p:cNvSpPr>
          <p:nvPr/>
        </p:nvSpPr>
        <p:spPr bwMode="auto">
          <a:xfrm rot="-5400000">
            <a:off x="7046538" y="2033775"/>
            <a:ext cx="288925" cy="3600450"/>
          </a:xfrm>
          <a:prstGeom prst="leftBrace">
            <a:avLst>
              <a:gd name="adj1" fmla="val 103846"/>
              <a:gd name="adj2" fmla="val 50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F25F5FD9-A1FD-4F7C-ADC8-B6E38E6A0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201" y="3905437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物理设计</a:t>
            </a:r>
          </a:p>
        </p:txBody>
      </p:sp>
      <p:sp>
        <p:nvSpPr>
          <p:cNvPr id="16" name="AutoShape 1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32AEEA5-1839-48DE-91FA-6B532C74D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0212" y="6039971"/>
            <a:ext cx="561975" cy="280615"/>
          </a:xfrm>
          <a:prstGeom prst="actionButtonBackPrevious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313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BFEE2C-22FD-41C7-94FA-A96105E0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EABBC7-04C6-4604-9882-0003C584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933394" cy="365125"/>
          </a:xfrm>
        </p:spPr>
        <p:txBody>
          <a:bodyPr/>
          <a:lstStyle/>
          <a:p>
            <a:fld id="{1056837A-4986-466F-B323-68402C692A71}" type="datetime1">
              <a:rPr lang="zh-CN" altLang="en-US" smtClean="0"/>
              <a:t>2021/10/11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00315-8585-4B1C-87EC-A731D7E1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96" y="660026"/>
            <a:ext cx="9001125" cy="496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A1A82FD-B010-4E5B-A167-9A771497AE1C}"/>
              </a:ext>
            </a:extLst>
          </p:cNvPr>
          <p:cNvSpPr>
            <a:spLocks/>
          </p:cNvSpPr>
          <p:nvPr/>
        </p:nvSpPr>
        <p:spPr bwMode="auto">
          <a:xfrm>
            <a:off x="1842621" y="3727076"/>
            <a:ext cx="2112963" cy="593725"/>
          </a:xfrm>
          <a:custGeom>
            <a:avLst/>
            <a:gdLst>
              <a:gd name="T0" fmla="*/ 2147483647 w 1331"/>
              <a:gd name="T1" fmla="*/ 0 h 374"/>
              <a:gd name="T2" fmla="*/ 2147483647 w 1331"/>
              <a:gd name="T3" fmla="*/ 2147483647 h 374"/>
              <a:gd name="T4" fmla="*/ 2147483647 w 1331"/>
              <a:gd name="T5" fmla="*/ 2147483647 h 374"/>
              <a:gd name="T6" fmla="*/ 2147483647 w 1331"/>
              <a:gd name="T7" fmla="*/ 2147483647 h 374"/>
              <a:gd name="T8" fmla="*/ 2147483647 w 1331"/>
              <a:gd name="T9" fmla="*/ 0 h 374"/>
              <a:gd name="T10" fmla="*/ 2147483647 w 1331"/>
              <a:gd name="T11" fmla="*/ 2147483647 h 374"/>
              <a:gd name="T12" fmla="*/ 2147483647 w 1331"/>
              <a:gd name="T13" fmla="*/ 2147483647 h 374"/>
              <a:gd name="T14" fmla="*/ 2147483647 w 1331"/>
              <a:gd name="T15" fmla="*/ 2147483647 h 374"/>
              <a:gd name="T16" fmla="*/ 2147483647 w 1331"/>
              <a:gd name="T17" fmla="*/ 2147483647 h 374"/>
              <a:gd name="T18" fmla="*/ 2147483647 w 1331"/>
              <a:gd name="T19" fmla="*/ 2147483647 h 374"/>
              <a:gd name="T20" fmla="*/ 2147483647 w 1331"/>
              <a:gd name="T21" fmla="*/ 2147483647 h 374"/>
              <a:gd name="T22" fmla="*/ 2147483647 w 1331"/>
              <a:gd name="T23" fmla="*/ 2147483647 h 374"/>
              <a:gd name="T24" fmla="*/ 2147483647 w 1331"/>
              <a:gd name="T25" fmla="*/ 2147483647 h 374"/>
              <a:gd name="T26" fmla="*/ 2147483647 w 1331"/>
              <a:gd name="T27" fmla="*/ 2147483647 h 374"/>
              <a:gd name="T28" fmla="*/ 2147483647 w 1331"/>
              <a:gd name="T29" fmla="*/ 2147483647 h 374"/>
              <a:gd name="T30" fmla="*/ 2147483647 w 1331"/>
              <a:gd name="T31" fmla="*/ 2147483647 h 374"/>
              <a:gd name="T32" fmla="*/ 2147483647 w 1331"/>
              <a:gd name="T33" fmla="*/ 2147483647 h 374"/>
              <a:gd name="T34" fmla="*/ 2147483647 w 1331"/>
              <a:gd name="T35" fmla="*/ 2147483647 h 374"/>
              <a:gd name="T36" fmla="*/ 2147483647 w 1331"/>
              <a:gd name="T37" fmla="*/ 2147483647 h 374"/>
              <a:gd name="T38" fmla="*/ 2147483647 w 1331"/>
              <a:gd name="T39" fmla="*/ 0 h 374"/>
              <a:gd name="T40" fmla="*/ 2147483647 w 1331"/>
              <a:gd name="T41" fmla="*/ 2147483647 h 37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331" h="374">
                <a:moveTo>
                  <a:pt x="57" y="0"/>
                </a:moveTo>
                <a:cubicBezTo>
                  <a:pt x="152" y="17"/>
                  <a:pt x="244" y="40"/>
                  <a:pt x="340" y="51"/>
                </a:cubicBezTo>
                <a:cubicBezTo>
                  <a:pt x="524" y="110"/>
                  <a:pt x="378" y="67"/>
                  <a:pt x="856" y="41"/>
                </a:cubicBezTo>
                <a:cubicBezTo>
                  <a:pt x="864" y="41"/>
                  <a:pt x="955" y="24"/>
                  <a:pt x="967" y="21"/>
                </a:cubicBezTo>
                <a:cubicBezTo>
                  <a:pt x="988" y="15"/>
                  <a:pt x="1028" y="0"/>
                  <a:pt x="1028" y="0"/>
                </a:cubicBezTo>
                <a:cubicBezTo>
                  <a:pt x="1128" y="27"/>
                  <a:pt x="1231" y="29"/>
                  <a:pt x="1331" y="61"/>
                </a:cubicBezTo>
                <a:cubicBezTo>
                  <a:pt x="1315" y="126"/>
                  <a:pt x="1308" y="190"/>
                  <a:pt x="1240" y="213"/>
                </a:cubicBezTo>
                <a:cubicBezTo>
                  <a:pt x="1184" y="297"/>
                  <a:pt x="1259" y="198"/>
                  <a:pt x="1189" y="253"/>
                </a:cubicBezTo>
                <a:cubicBezTo>
                  <a:pt x="1122" y="305"/>
                  <a:pt x="1216" y="267"/>
                  <a:pt x="1139" y="293"/>
                </a:cubicBezTo>
                <a:cubicBezTo>
                  <a:pt x="1098" y="334"/>
                  <a:pt x="1062" y="356"/>
                  <a:pt x="1007" y="374"/>
                </a:cubicBezTo>
                <a:cubicBezTo>
                  <a:pt x="855" y="363"/>
                  <a:pt x="736" y="352"/>
                  <a:pt x="593" y="334"/>
                </a:cubicBezTo>
                <a:cubicBezTo>
                  <a:pt x="475" y="341"/>
                  <a:pt x="353" y="337"/>
                  <a:pt x="239" y="374"/>
                </a:cubicBezTo>
                <a:cubicBezTo>
                  <a:pt x="216" y="367"/>
                  <a:pt x="191" y="365"/>
                  <a:pt x="169" y="354"/>
                </a:cubicBezTo>
                <a:cubicBezTo>
                  <a:pt x="156" y="348"/>
                  <a:pt x="150" y="332"/>
                  <a:pt x="138" y="324"/>
                </a:cubicBezTo>
                <a:cubicBezTo>
                  <a:pt x="123" y="315"/>
                  <a:pt x="105" y="311"/>
                  <a:pt x="88" y="304"/>
                </a:cubicBezTo>
                <a:cubicBezTo>
                  <a:pt x="39" y="231"/>
                  <a:pt x="64" y="260"/>
                  <a:pt x="17" y="213"/>
                </a:cubicBezTo>
                <a:cubicBezTo>
                  <a:pt x="14" y="189"/>
                  <a:pt x="0" y="165"/>
                  <a:pt x="7" y="142"/>
                </a:cubicBezTo>
                <a:cubicBezTo>
                  <a:pt x="17" y="112"/>
                  <a:pt x="78" y="71"/>
                  <a:pt x="108" y="51"/>
                </a:cubicBezTo>
                <a:cubicBezTo>
                  <a:pt x="111" y="41"/>
                  <a:pt x="113" y="30"/>
                  <a:pt x="118" y="21"/>
                </a:cubicBezTo>
                <a:cubicBezTo>
                  <a:pt x="123" y="13"/>
                  <a:pt x="138" y="0"/>
                  <a:pt x="138" y="0"/>
                </a:cubicBezTo>
                <a:lnTo>
                  <a:pt x="200" y="19"/>
                </a:lnTo>
              </a:path>
            </a:pathLst>
          </a:custGeom>
          <a:noFill/>
          <a:ln w="9525" cap="flat" cmpd="sng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A865CC9E-74E5-46E0-BC94-39B6F3D2E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384" y="1668089"/>
            <a:ext cx="2735262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15742822-CB1E-4756-8ACF-BF81F1DE8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071" y="804489"/>
            <a:ext cx="1944688" cy="576262"/>
          </a:xfrm>
          <a:prstGeom prst="wedgeRectCallout">
            <a:avLst>
              <a:gd name="adj1" fmla="val -121917"/>
              <a:gd name="adj2" fmla="val 92977"/>
            </a:avLst>
          </a:prstGeom>
          <a:solidFill>
            <a:srgbClr val="DDDDDD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000" dirty="0">
                <a:ea typeface="微软雅黑 Light" panose="020B0502040204020203" pitchFamily="34" charset="-122"/>
              </a:rPr>
              <a:t>聚集</a:t>
            </a:r>
            <a:r>
              <a:rPr lang="en-US" altLang="zh-CN" sz="2000" dirty="0">
                <a:ea typeface="微软雅黑 Light" panose="020B0502040204020203" pitchFamily="34" charset="-122"/>
              </a:rPr>
              <a:t>/</a:t>
            </a:r>
            <a:r>
              <a:rPr lang="zh-CN" altLang="en-US" sz="2000" dirty="0">
                <a:ea typeface="微软雅黑 Light" panose="020B0502040204020203" pitchFamily="34" charset="-122"/>
              </a:rPr>
              <a:t>非聚集索引</a:t>
            </a:r>
          </a:p>
          <a:p>
            <a:pPr algn="ctr"/>
            <a:r>
              <a:rPr lang="zh-CN" altLang="en-US" sz="2000" dirty="0">
                <a:ea typeface="微软雅黑 Light" panose="020B0502040204020203" pitchFamily="34" charset="-122"/>
              </a:rPr>
              <a:t>（物理设计）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895473-604B-4B42-B9FE-2C631D99F432}"/>
              </a:ext>
            </a:extLst>
          </p:cNvPr>
          <p:cNvSpPr>
            <a:spLocks/>
          </p:cNvSpPr>
          <p:nvPr/>
        </p:nvSpPr>
        <p:spPr bwMode="auto">
          <a:xfrm>
            <a:off x="1885484" y="4989139"/>
            <a:ext cx="798512" cy="396875"/>
          </a:xfrm>
          <a:custGeom>
            <a:avLst/>
            <a:gdLst>
              <a:gd name="T0" fmla="*/ 2147483647 w 503"/>
              <a:gd name="T1" fmla="*/ 0 h 250"/>
              <a:gd name="T2" fmla="*/ 2147483647 w 503"/>
              <a:gd name="T3" fmla="*/ 2147483647 h 250"/>
              <a:gd name="T4" fmla="*/ 2147483647 w 503"/>
              <a:gd name="T5" fmla="*/ 2147483647 h 250"/>
              <a:gd name="T6" fmla="*/ 2147483647 w 503"/>
              <a:gd name="T7" fmla="*/ 2147483647 h 250"/>
              <a:gd name="T8" fmla="*/ 2147483647 w 503"/>
              <a:gd name="T9" fmla="*/ 2147483647 h 250"/>
              <a:gd name="T10" fmla="*/ 2147483647 w 503"/>
              <a:gd name="T11" fmla="*/ 2147483647 h 250"/>
              <a:gd name="T12" fmla="*/ 2147483647 w 503"/>
              <a:gd name="T13" fmla="*/ 2147483647 h 250"/>
              <a:gd name="T14" fmla="*/ 2147483647 w 503"/>
              <a:gd name="T15" fmla="*/ 2147483647 h 250"/>
              <a:gd name="T16" fmla="*/ 2147483647 w 503"/>
              <a:gd name="T17" fmla="*/ 2147483647 h 250"/>
              <a:gd name="T18" fmla="*/ 2147483647 w 503"/>
              <a:gd name="T19" fmla="*/ 2147483647 h 250"/>
              <a:gd name="T20" fmla="*/ 2147483647 w 503"/>
              <a:gd name="T21" fmla="*/ 0 h 25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03" h="250">
                <a:moveTo>
                  <a:pt x="43" y="0"/>
                </a:moveTo>
                <a:cubicBezTo>
                  <a:pt x="84" y="10"/>
                  <a:pt x="127" y="16"/>
                  <a:pt x="167" y="29"/>
                </a:cubicBezTo>
                <a:cubicBezTo>
                  <a:pt x="209" y="43"/>
                  <a:pt x="248" y="73"/>
                  <a:pt x="292" y="77"/>
                </a:cubicBezTo>
                <a:cubicBezTo>
                  <a:pt x="362" y="83"/>
                  <a:pt x="433" y="84"/>
                  <a:pt x="503" y="87"/>
                </a:cubicBezTo>
                <a:cubicBezTo>
                  <a:pt x="497" y="125"/>
                  <a:pt x="496" y="165"/>
                  <a:pt x="484" y="202"/>
                </a:cubicBezTo>
                <a:cubicBezTo>
                  <a:pt x="474" y="233"/>
                  <a:pt x="398" y="250"/>
                  <a:pt x="398" y="250"/>
                </a:cubicBezTo>
                <a:cubicBezTo>
                  <a:pt x="337" y="244"/>
                  <a:pt x="275" y="243"/>
                  <a:pt x="215" y="231"/>
                </a:cubicBezTo>
                <a:cubicBezTo>
                  <a:pt x="197" y="227"/>
                  <a:pt x="185" y="208"/>
                  <a:pt x="167" y="202"/>
                </a:cubicBezTo>
                <a:cubicBezTo>
                  <a:pt x="143" y="194"/>
                  <a:pt x="116" y="195"/>
                  <a:pt x="91" y="192"/>
                </a:cubicBezTo>
                <a:cubicBezTo>
                  <a:pt x="75" y="145"/>
                  <a:pt x="44" y="107"/>
                  <a:pt x="14" y="67"/>
                </a:cubicBezTo>
                <a:cubicBezTo>
                  <a:pt x="0" y="27"/>
                  <a:pt x="4" y="19"/>
                  <a:pt x="43" y="0"/>
                </a:cubicBezTo>
                <a:close/>
              </a:path>
            </a:pathLst>
          </a:custGeom>
          <a:noFill/>
          <a:ln w="9525" cap="flat" cmpd="sng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3857CA4-2CA4-4A7F-8FB9-F5261AD97495}"/>
              </a:ext>
            </a:extLst>
          </p:cNvPr>
          <p:cNvSpPr>
            <a:spLocks/>
          </p:cNvSpPr>
          <p:nvPr/>
        </p:nvSpPr>
        <p:spPr bwMode="auto">
          <a:xfrm>
            <a:off x="1679109" y="755276"/>
            <a:ext cx="1416050" cy="536575"/>
          </a:xfrm>
          <a:custGeom>
            <a:avLst/>
            <a:gdLst>
              <a:gd name="T0" fmla="*/ 2147483647 w 892"/>
              <a:gd name="T1" fmla="*/ 2147483647 h 338"/>
              <a:gd name="T2" fmla="*/ 2147483647 w 892"/>
              <a:gd name="T3" fmla="*/ 2147483647 h 338"/>
              <a:gd name="T4" fmla="*/ 2147483647 w 892"/>
              <a:gd name="T5" fmla="*/ 2147483647 h 338"/>
              <a:gd name="T6" fmla="*/ 2147483647 w 892"/>
              <a:gd name="T7" fmla="*/ 2147483647 h 338"/>
              <a:gd name="T8" fmla="*/ 2147483647 w 892"/>
              <a:gd name="T9" fmla="*/ 2147483647 h 338"/>
              <a:gd name="T10" fmla="*/ 2147483647 w 892"/>
              <a:gd name="T11" fmla="*/ 2147483647 h 338"/>
              <a:gd name="T12" fmla="*/ 2147483647 w 892"/>
              <a:gd name="T13" fmla="*/ 2147483647 h 338"/>
              <a:gd name="T14" fmla="*/ 2147483647 w 892"/>
              <a:gd name="T15" fmla="*/ 2147483647 h 338"/>
              <a:gd name="T16" fmla="*/ 2147483647 w 892"/>
              <a:gd name="T17" fmla="*/ 2147483647 h 3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92" h="338">
                <a:moveTo>
                  <a:pt x="13" y="274"/>
                </a:moveTo>
                <a:cubicBezTo>
                  <a:pt x="306" y="319"/>
                  <a:pt x="401" y="338"/>
                  <a:pt x="858" y="265"/>
                </a:cubicBezTo>
                <a:cubicBezTo>
                  <a:pt x="892" y="260"/>
                  <a:pt x="852" y="195"/>
                  <a:pt x="840" y="163"/>
                </a:cubicBezTo>
                <a:cubicBezTo>
                  <a:pt x="830" y="138"/>
                  <a:pt x="769" y="133"/>
                  <a:pt x="747" y="126"/>
                </a:cubicBezTo>
                <a:cubicBezTo>
                  <a:pt x="728" y="120"/>
                  <a:pt x="691" y="107"/>
                  <a:pt x="691" y="107"/>
                </a:cubicBezTo>
                <a:cubicBezTo>
                  <a:pt x="493" y="122"/>
                  <a:pt x="155" y="0"/>
                  <a:pt x="50" y="154"/>
                </a:cubicBezTo>
                <a:cubicBezTo>
                  <a:pt x="44" y="172"/>
                  <a:pt x="37" y="191"/>
                  <a:pt x="31" y="209"/>
                </a:cubicBezTo>
                <a:cubicBezTo>
                  <a:pt x="27" y="219"/>
                  <a:pt x="7" y="217"/>
                  <a:pt x="4" y="228"/>
                </a:cubicBezTo>
                <a:cubicBezTo>
                  <a:pt x="0" y="243"/>
                  <a:pt x="10" y="259"/>
                  <a:pt x="13" y="274"/>
                </a:cubicBezTo>
                <a:close/>
              </a:path>
            </a:pathLst>
          </a:custGeom>
          <a:noFill/>
          <a:ln w="9525" cap="flat" cmpd="sng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90DFD673-51FE-489A-994D-54D2395A6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4446" y="2749176"/>
            <a:ext cx="1150938" cy="503238"/>
          </a:xfrm>
          <a:prstGeom prst="wedgeRectCallout">
            <a:avLst>
              <a:gd name="adj1" fmla="val -33588"/>
              <a:gd name="adj2" fmla="val 178074"/>
            </a:avLst>
          </a:prstGeom>
          <a:solidFill>
            <a:srgbClr val="DDDDDD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000">
                <a:ea typeface="微软雅黑 Light" panose="020B0502040204020203" pitchFamily="34" charset="-122"/>
              </a:rPr>
              <a:t>外键</a:t>
            </a:r>
          </a:p>
        </p:txBody>
      </p:sp>
    </p:spTree>
    <p:extLst>
      <p:ext uri="{BB962C8B-B14F-4D97-AF65-F5344CB8AC3E}">
        <p14:creationId xmlns:p14="http://schemas.microsoft.com/office/powerpoint/2010/main" val="1283405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989675-95C4-46D2-8CE1-B4BEDC30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91A8A-9057-4C79-83DF-787CADE8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3DD6-A850-4B3D-91F8-E419A2204DE9}" type="datetime1">
              <a:rPr lang="zh-CN" altLang="en-US" smtClean="0"/>
              <a:t>2021/10/11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E6A8-94E7-4A6B-A3AB-AE57653D8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13" y="528906"/>
            <a:ext cx="9074150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EFFF01C-2857-4FA6-8238-8459AA29E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988" y="816244"/>
            <a:ext cx="6300788" cy="360362"/>
          </a:xfrm>
          <a:prstGeom prst="ellips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8B607AA8-BA49-462C-9354-5B3D369036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61411" y="1103579"/>
            <a:ext cx="528263" cy="360364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1413A124-08B8-4506-BB69-5E3A3CB0A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676" y="1250367"/>
            <a:ext cx="1412875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派生属性</a:t>
            </a:r>
          </a:p>
        </p:txBody>
      </p:sp>
    </p:spTree>
    <p:extLst>
      <p:ext uri="{BB962C8B-B14F-4D97-AF65-F5344CB8AC3E}">
        <p14:creationId xmlns:p14="http://schemas.microsoft.com/office/powerpoint/2010/main" val="361372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57F94-6601-4AB9-9E2B-58F6EA62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Large-Object Types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0D756-A155-4D73-8C3D-C4E7363F7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E.g.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    </a:t>
            </a:r>
            <a:r>
              <a:rPr lang="en-US" altLang="zh-CN" sz="2400" i="1" dirty="0" err="1"/>
              <a:t>book_view</a:t>
            </a:r>
            <a:r>
              <a:rPr lang="en-US" altLang="zh-CN" sz="2400" dirty="0"/>
              <a:t> </a:t>
            </a:r>
            <a:r>
              <a:rPr lang="en-US" altLang="zh-CN" sz="2400" b="1" dirty="0" err="1"/>
              <a:t>clob</a:t>
            </a:r>
            <a:r>
              <a:rPr lang="en-US" altLang="zh-CN" sz="2400" dirty="0"/>
              <a:t>(10KB)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      </a:t>
            </a:r>
            <a:r>
              <a:rPr lang="en-US" altLang="zh-CN" sz="2400" i="1" dirty="0"/>
              <a:t>image </a:t>
            </a:r>
            <a:r>
              <a:rPr lang="en-US" altLang="zh-CN" sz="2400" b="1" dirty="0"/>
              <a:t>blob</a:t>
            </a:r>
            <a:r>
              <a:rPr lang="en-US" altLang="zh-CN" sz="2400" dirty="0"/>
              <a:t>(10MB)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      </a:t>
            </a:r>
            <a:r>
              <a:rPr lang="en-US" altLang="zh-CN" sz="2400" i="1" dirty="0"/>
              <a:t>movie</a:t>
            </a:r>
            <a:r>
              <a:rPr lang="en-US" altLang="zh-CN" sz="2400" dirty="0"/>
              <a:t> </a:t>
            </a:r>
            <a:r>
              <a:rPr lang="en-US" altLang="zh-CN" sz="2400" b="1" dirty="0"/>
              <a:t>blob</a:t>
            </a:r>
            <a:r>
              <a:rPr lang="en-US" altLang="zh-CN" sz="2400" dirty="0"/>
              <a:t>(2GB)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Now, Oracle, DB2, and SQL Server also support the XML data type integrated in relational schemas, i.e. the attributes of XML data type in relational tables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e.g.  Create table  </a:t>
            </a:r>
            <a:r>
              <a:rPr lang="en-US" altLang="zh-CN" sz="2400" i="1" dirty="0"/>
              <a:t>book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i="1" dirty="0"/>
              <a:t>           </a:t>
            </a:r>
            <a:r>
              <a:rPr lang="en-US" altLang="zh-CN" sz="2400" i="1" dirty="0" err="1"/>
              <a:t>book_id</a:t>
            </a:r>
            <a:r>
              <a:rPr lang="en-US" altLang="zh-CN" sz="2400" i="1" dirty="0"/>
              <a:t>   </a:t>
            </a:r>
            <a:r>
              <a:rPr lang="en-US" altLang="zh-CN" sz="2400" b="1" dirty="0"/>
              <a:t>int   primary key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i="1" dirty="0"/>
              <a:t>           </a:t>
            </a:r>
            <a:r>
              <a:rPr lang="en-US" altLang="zh-CN" sz="2400" i="1" dirty="0" err="1"/>
              <a:t>book_view</a:t>
            </a:r>
            <a:r>
              <a:rPr lang="en-US" altLang="zh-CN" sz="2400" dirty="0"/>
              <a:t> </a:t>
            </a:r>
            <a:r>
              <a:rPr lang="en-US" altLang="zh-CN" sz="2400" b="1" dirty="0" err="1"/>
              <a:t>clob</a:t>
            </a:r>
            <a:r>
              <a:rPr lang="en-US" altLang="zh-CN" sz="2400" dirty="0"/>
              <a:t>(10KB)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       </a:t>
            </a:r>
            <a:r>
              <a:rPr lang="en-US" altLang="zh-CN" sz="2400" i="1" dirty="0"/>
              <a:t>image </a:t>
            </a:r>
            <a:r>
              <a:rPr lang="en-US" altLang="zh-CN" sz="2400" b="1" dirty="0"/>
              <a:t>blob</a:t>
            </a:r>
            <a:r>
              <a:rPr lang="en-US" altLang="zh-CN" sz="2400" dirty="0"/>
              <a:t>(10MB)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       </a:t>
            </a:r>
            <a:r>
              <a:rPr lang="en-US" altLang="zh-CN" sz="2400" i="1" dirty="0"/>
              <a:t>movie</a:t>
            </a:r>
            <a:r>
              <a:rPr lang="en-US" altLang="zh-CN" sz="2400" dirty="0"/>
              <a:t> </a:t>
            </a:r>
            <a:r>
              <a:rPr lang="en-US" altLang="zh-CN" sz="2400" b="1" dirty="0"/>
              <a:t>blob</a:t>
            </a:r>
            <a:r>
              <a:rPr lang="en-US" altLang="zh-CN" sz="2400" dirty="0"/>
              <a:t>(2GB)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       </a:t>
            </a:r>
            <a:r>
              <a:rPr lang="en-US" altLang="zh-CN" sz="2400" dirty="0">
                <a:solidFill>
                  <a:schemeClr val="hlink"/>
                </a:solidFill>
              </a:rPr>
              <a:t>catalog  XML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AA2ED-4C32-41F6-83AD-72C1E84E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B0A4-18D6-41C5-B707-61FE5372C02E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2005C4-B132-4C90-BE22-9369FAFB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566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825A2A-C433-41A3-9240-C4E35B7B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87281E-8D9F-43D3-AAED-FD0E9D70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BC937-C25A-4318-8BAC-AFF62DB4C078}" type="datetime1">
              <a:rPr lang="zh-CN" altLang="en-US" smtClean="0"/>
              <a:t>2021/10/11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FF051-DB44-4CEE-B21F-E7E9A37AA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18" y="399303"/>
            <a:ext cx="9144000" cy="616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A542F7E-900D-4990-BFE5-F89A7D84CE85}"/>
              </a:ext>
            </a:extLst>
          </p:cNvPr>
          <p:cNvSpPr>
            <a:spLocks/>
          </p:cNvSpPr>
          <p:nvPr/>
        </p:nvSpPr>
        <p:spPr bwMode="auto">
          <a:xfrm>
            <a:off x="1460781" y="4288678"/>
            <a:ext cx="2066925" cy="890588"/>
          </a:xfrm>
          <a:custGeom>
            <a:avLst/>
            <a:gdLst>
              <a:gd name="T0" fmla="*/ 2147483647 w 1302"/>
              <a:gd name="T1" fmla="*/ 2147483647 h 561"/>
              <a:gd name="T2" fmla="*/ 2147483647 w 1302"/>
              <a:gd name="T3" fmla="*/ 2147483647 h 561"/>
              <a:gd name="T4" fmla="*/ 2147483647 w 1302"/>
              <a:gd name="T5" fmla="*/ 2147483647 h 561"/>
              <a:gd name="T6" fmla="*/ 2147483647 w 1302"/>
              <a:gd name="T7" fmla="*/ 2147483647 h 561"/>
              <a:gd name="T8" fmla="*/ 2147483647 w 1302"/>
              <a:gd name="T9" fmla="*/ 2147483647 h 561"/>
              <a:gd name="T10" fmla="*/ 2147483647 w 1302"/>
              <a:gd name="T11" fmla="*/ 2147483647 h 561"/>
              <a:gd name="T12" fmla="*/ 2147483647 w 1302"/>
              <a:gd name="T13" fmla="*/ 2147483647 h 561"/>
              <a:gd name="T14" fmla="*/ 2147483647 w 1302"/>
              <a:gd name="T15" fmla="*/ 2147483647 h 561"/>
              <a:gd name="T16" fmla="*/ 2147483647 w 1302"/>
              <a:gd name="T17" fmla="*/ 2147483647 h 561"/>
              <a:gd name="T18" fmla="*/ 2147483647 w 1302"/>
              <a:gd name="T19" fmla="*/ 2147483647 h 561"/>
              <a:gd name="T20" fmla="*/ 2147483647 w 1302"/>
              <a:gd name="T21" fmla="*/ 2147483647 h 561"/>
              <a:gd name="T22" fmla="*/ 2147483647 w 1302"/>
              <a:gd name="T23" fmla="*/ 2147483647 h 561"/>
              <a:gd name="T24" fmla="*/ 2147483647 w 1302"/>
              <a:gd name="T25" fmla="*/ 2147483647 h 561"/>
              <a:gd name="T26" fmla="*/ 2147483647 w 1302"/>
              <a:gd name="T27" fmla="*/ 2147483647 h 561"/>
              <a:gd name="T28" fmla="*/ 2147483647 w 1302"/>
              <a:gd name="T29" fmla="*/ 2147483647 h 56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302" h="561">
                <a:moveTo>
                  <a:pt x="82" y="3"/>
                </a:moveTo>
                <a:cubicBezTo>
                  <a:pt x="528" y="33"/>
                  <a:pt x="0" y="0"/>
                  <a:pt x="1020" y="22"/>
                </a:cubicBezTo>
                <a:cubicBezTo>
                  <a:pt x="1053" y="23"/>
                  <a:pt x="1075" y="30"/>
                  <a:pt x="1104" y="40"/>
                </a:cubicBezTo>
                <a:cubicBezTo>
                  <a:pt x="1123" y="46"/>
                  <a:pt x="1160" y="59"/>
                  <a:pt x="1160" y="59"/>
                </a:cubicBezTo>
                <a:cubicBezTo>
                  <a:pt x="1182" y="74"/>
                  <a:pt x="1195" y="79"/>
                  <a:pt x="1206" y="105"/>
                </a:cubicBezTo>
                <a:cubicBezTo>
                  <a:pt x="1225" y="150"/>
                  <a:pt x="1200" y="163"/>
                  <a:pt x="1252" y="180"/>
                </a:cubicBezTo>
                <a:cubicBezTo>
                  <a:pt x="1263" y="211"/>
                  <a:pt x="1271" y="235"/>
                  <a:pt x="1290" y="263"/>
                </a:cubicBezTo>
                <a:cubicBezTo>
                  <a:pt x="1293" y="310"/>
                  <a:pt x="1302" y="356"/>
                  <a:pt x="1299" y="403"/>
                </a:cubicBezTo>
                <a:cubicBezTo>
                  <a:pt x="1293" y="506"/>
                  <a:pt x="1158" y="546"/>
                  <a:pt x="1076" y="561"/>
                </a:cubicBezTo>
                <a:cubicBezTo>
                  <a:pt x="853" y="555"/>
                  <a:pt x="630" y="554"/>
                  <a:pt x="407" y="542"/>
                </a:cubicBezTo>
                <a:cubicBezTo>
                  <a:pt x="403" y="542"/>
                  <a:pt x="265" y="492"/>
                  <a:pt x="240" y="486"/>
                </a:cubicBezTo>
                <a:cubicBezTo>
                  <a:pt x="211" y="466"/>
                  <a:pt x="170" y="442"/>
                  <a:pt x="147" y="412"/>
                </a:cubicBezTo>
                <a:cubicBezTo>
                  <a:pt x="133" y="394"/>
                  <a:pt x="110" y="356"/>
                  <a:pt x="110" y="356"/>
                </a:cubicBezTo>
                <a:cubicBezTo>
                  <a:pt x="85" y="264"/>
                  <a:pt x="133" y="177"/>
                  <a:pt x="119" y="87"/>
                </a:cubicBezTo>
                <a:cubicBezTo>
                  <a:pt x="114" y="57"/>
                  <a:pt x="94" y="31"/>
                  <a:pt x="82" y="3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561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1073AC-BD3C-4E52-9BEF-A91A8DDC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D3375-CFC9-412C-A424-5C388077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C144-4F95-4704-9189-69A89B6D67CB}" type="datetime1">
              <a:rPr lang="zh-CN" altLang="en-US" smtClean="0"/>
              <a:t>2021/10/11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E1ABC-46A0-4BF4-8108-2D40668E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76" y="95624"/>
            <a:ext cx="6227763" cy="283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E0D9C-E022-48B0-A380-6F84C81E9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88" y="2982539"/>
            <a:ext cx="91440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59E83-1D38-4DC8-A15C-7116227C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88" y="5214564"/>
            <a:ext cx="7524750" cy="154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14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15DAE9-C9B5-4F66-B47B-28077126F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2BEFA1-2878-456D-A5F0-81CE9610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FEE81-84A3-4F62-8D22-B2C36A4C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F324-7A8C-4182-8382-B8C19D701633}" type="datetime1">
              <a:rPr lang="zh-CN" altLang="en-US" smtClean="0"/>
              <a:t>2021/10/11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1188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308D8-2676-471D-857B-F0B219B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24F9F-96D3-47F4-B117-4943D0E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646FD-0E56-4FBF-851E-0E059C13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1B6B0-9111-4751-89CD-8BED24C21EF6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476C90-CFFA-48A0-A3D8-4BFBCBBD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33897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2E5DB-A8F4-42EC-A00F-6CEB134F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D1ADF-67A9-4220-A737-70A2F07BA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50D4DE-1DDA-4BF4-BF14-EF4F8DCB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6556-DB6C-4E40-9074-9741BB39ED28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7363A9-796E-40C1-9A4D-8A1FD46F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776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91B81-F3FF-4F31-98E9-B9DD5E15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59E76-90B4-4734-B172-C3E7BB4EC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47D4C-EAED-48DF-B49B-3D69DC24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5678-A020-45F9-B196-E882786F1355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AE7BDD-4FDE-4568-969D-F31674CC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73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6CC44-EC63-4D86-B228-BEDD8FEE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User-defined Types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7CC8C-211E-4F9A-B9E8-980099B66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The </a:t>
            </a:r>
            <a:r>
              <a:rPr lang="en-US" altLang="zh-CN" b="1" dirty="0"/>
              <a:t>create type</a:t>
            </a:r>
            <a:r>
              <a:rPr lang="en-US" altLang="zh-CN" dirty="0"/>
              <a:t> clause can be used to define new user-defined types</a:t>
            </a:r>
          </a:p>
          <a:p>
            <a:pPr lvl="1" eaLnBrk="1" hangingPunct="1"/>
            <a:r>
              <a:rPr lang="en-US" altLang="zh-CN" dirty="0"/>
              <a:t> e.g. </a:t>
            </a:r>
            <a:r>
              <a:rPr lang="en-US" altLang="zh-CN" b="1" dirty="0"/>
              <a:t>create type </a:t>
            </a:r>
            <a:r>
              <a:rPr lang="en-US" altLang="zh-CN" i="1" dirty="0"/>
              <a:t>Dollars</a:t>
            </a:r>
            <a:r>
              <a:rPr lang="en-US" altLang="zh-CN" b="1" dirty="0"/>
              <a:t> as numeric (12,2) final </a:t>
            </a:r>
            <a:endParaRPr lang="en-US" altLang="zh-CN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b="1" dirty="0">
                <a:cs typeface="Times New Roman" panose="02020603050405020304" pitchFamily="18" charset="0"/>
              </a:rPr>
              <a:t>create table </a:t>
            </a:r>
            <a:r>
              <a:rPr lang="en-US" altLang="zh-CN" i="1" dirty="0">
                <a:cs typeface="Times New Roman" panose="02020603050405020304" pitchFamily="18" charset="0"/>
              </a:rPr>
              <a:t>department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cs typeface="Times New Roman" panose="02020603050405020304" pitchFamily="18" charset="0"/>
              </a:rPr>
              <a:t>dept_name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varchar </a:t>
            </a:r>
            <a:r>
              <a:rPr lang="en-US" altLang="zh-CN" dirty="0">
                <a:cs typeface="Times New Roman" panose="02020603050405020304" pitchFamily="18" charset="0"/>
              </a:rPr>
              <a:t>(20),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building </a:t>
            </a:r>
            <a:r>
              <a:rPr lang="en-US" altLang="zh-CN" b="1" dirty="0">
                <a:cs typeface="Times New Roman" panose="02020603050405020304" pitchFamily="18" charset="0"/>
              </a:rPr>
              <a:t>varchar </a:t>
            </a:r>
            <a:r>
              <a:rPr lang="en-US" altLang="zh-CN" dirty="0">
                <a:cs typeface="Times New Roman" panose="02020603050405020304" pitchFamily="18" charset="0"/>
              </a:rPr>
              <a:t>(15),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i="1" dirty="0">
                <a:cs typeface="Times New Roman" panose="02020603050405020304" pitchFamily="18" charset="0"/>
              </a:rPr>
              <a:t>budget </a:t>
            </a:r>
            <a:r>
              <a:rPr lang="en-US" altLang="zh-CN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Dollars</a:t>
            </a:r>
            <a:r>
              <a:rPr lang="en-US" altLang="zh-CN" dirty="0">
                <a:cs typeface="Times New Roman" panose="02020603050405020304" pitchFamily="18" charset="0"/>
              </a:rPr>
              <a:t>);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b="1" i="1" dirty="0"/>
              <a:t>cast</a:t>
            </a:r>
            <a:r>
              <a:rPr lang="en-US" altLang="zh-CN" dirty="0"/>
              <a:t>, i.e. </a:t>
            </a:r>
            <a:r>
              <a:rPr lang="en-US" altLang="zh-CN" i="1" dirty="0"/>
              <a:t>convert</a:t>
            </a:r>
            <a:r>
              <a:rPr lang="en-US" altLang="zh-CN" dirty="0"/>
              <a:t>, values of one type to another domain</a:t>
            </a:r>
          </a:p>
          <a:p>
            <a:pPr lvl="1" eaLnBrk="1" hangingPunct="1"/>
            <a:r>
              <a:rPr lang="en-US" altLang="zh-CN" dirty="0"/>
              <a:t> </a:t>
            </a:r>
            <a:r>
              <a:rPr lang="en-US" altLang="zh-CN" b="1" i="1" dirty="0"/>
              <a:t>cast</a:t>
            </a:r>
            <a:r>
              <a:rPr lang="en-US" altLang="zh-CN" dirty="0"/>
              <a:t> (</a:t>
            </a:r>
            <a:r>
              <a:rPr lang="en-US" altLang="zh-CN" i="1" dirty="0" err="1"/>
              <a:t>department.budgt</a:t>
            </a:r>
            <a:r>
              <a:rPr lang="en-US" altLang="zh-CN" dirty="0"/>
              <a:t> to </a:t>
            </a:r>
            <a:r>
              <a:rPr lang="en-US" altLang="zh-CN" i="1" dirty="0"/>
              <a:t>numeric</a:t>
            </a:r>
            <a:r>
              <a:rPr lang="en-US" altLang="zh-CN" dirty="0"/>
              <a:t>(12.2))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, then the expression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              (</a:t>
            </a:r>
            <a:r>
              <a:rPr lang="en-US" altLang="zh-CN" i="1" dirty="0" err="1">
                <a:solidFill>
                  <a:srgbClr val="FF0000"/>
                </a:solidFill>
              </a:rPr>
              <a:t>department.budgt</a:t>
            </a:r>
            <a:r>
              <a:rPr lang="en-US" altLang="zh-CN" dirty="0">
                <a:solidFill>
                  <a:srgbClr val="FF0000"/>
                </a:solidFill>
              </a:rPr>
              <a:t> + 20</a:t>
            </a:r>
            <a:r>
              <a:rPr lang="en-US" altLang="zh-CN" dirty="0"/>
              <a:t>)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  can be evaluated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34844B-88FF-4158-82FD-5D67F250A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3BA0-E99C-47F5-98EB-CC41DB75A130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F7BB93-5B6B-4BEC-89AF-AD0EDA35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54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00D91-2570-4F4C-8781-E94DB306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Domains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12EBED-8C70-4C1F-99FE-72F457CEC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99"/>
                </a:solidFill>
                <a:cs typeface="Times New Roman" panose="02020603050405020304" pitchFamily="18" charset="0"/>
              </a:rPr>
              <a:t>create domain</a:t>
            </a:r>
            <a:r>
              <a:rPr lang="en-US" altLang="zh-CN" dirty="0">
                <a:cs typeface="Times New Roman" panose="02020603050405020304" pitchFamily="18" charset="0"/>
              </a:rPr>
              <a:t> construct in SQL-92 creates user-defined domain types</a:t>
            </a:r>
          </a:p>
          <a:p>
            <a:pPr>
              <a:buFont typeface="Monotype Sorts" charset="2"/>
              <a:buNone/>
            </a:pPr>
            <a:endParaRPr lang="en-US" altLang="zh-CN" dirty="0">
              <a:cs typeface="Times New Roman" panose="02020603050405020304" pitchFamily="18" charset="0"/>
            </a:endParaRPr>
          </a:p>
          <a:p>
            <a:pPr lvl="1">
              <a:buFont typeface="Monotype Sorts" charset="2"/>
              <a:buNone/>
            </a:pPr>
            <a:r>
              <a:rPr lang="en-US" altLang="zh-CN" b="1" dirty="0">
                <a:cs typeface="Times New Roman" panose="02020603050405020304" pitchFamily="18" charset="0"/>
              </a:rPr>
              <a:t>		create domain </a:t>
            </a:r>
            <a:r>
              <a:rPr lang="en-US" altLang="zh-CN" i="1" dirty="0" err="1">
                <a:cs typeface="Times New Roman" panose="02020603050405020304" pitchFamily="18" charset="0"/>
              </a:rPr>
              <a:t>person_name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char</a:t>
            </a:r>
            <a:r>
              <a:rPr lang="en-US" altLang="zh-CN" dirty="0">
                <a:cs typeface="Times New Roman" panose="02020603050405020304" pitchFamily="18" charset="0"/>
              </a:rPr>
              <a:t>(20) </a:t>
            </a:r>
            <a:r>
              <a:rPr lang="en-US" altLang="zh-CN" b="1" dirty="0">
                <a:cs typeface="Times New Roman" panose="02020603050405020304" pitchFamily="18" charset="0"/>
              </a:rPr>
              <a:t>not null</a:t>
            </a:r>
          </a:p>
          <a:p>
            <a:pPr lvl="1">
              <a:buFont typeface="Monotype Sorts" charset="2"/>
              <a:buNone/>
            </a:pPr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>
                <a:cs typeface="Times New Roman" panose="02020603050405020304" pitchFamily="18" charset="0"/>
              </a:rPr>
              <a:t>Types and domains are similar.  Domains can have constraints, such as </a:t>
            </a:r>
            <a:r>
              <a:rPr lang="en-US" altLang="zh-CN" b="1" dirty="0">
                <a:cs typeface="Times New Roman" panose="02020603050405020304" pitchFamily="18" charset="0"/>
              </a:rPr>
              <a:t>not null</a:t>
            </a:r>
            <a:r>
              <a:rPr lang="en-US" altLang="zh-CN" dirty="0">
                <a:cs typeface="Times New Roman" panose="02020603050405020304" pitchFamily="18" charset="0"/>
              </a:rPr>
              <a:t>, specified on them.</a:t>
            </a:r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b="1" dirty="0">
                <a:cs typeface="Times New Roman" panose="02020603050405020304" pitchFamily="18" charset="0"/>
              </a:rPr>
              <a:t>create domain </a:t>
            </a:r>
            <a:r>
              <a:rPr lang="en-US" altLang="zh-CN" i="1" dirty="0" err="1">
                <a:cs typeface="Times New Roman" panose="02020603050405020304" pitchFamily="18" charset="0"/>
              </a:rPr>
              <a:t>degree_level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varchar</a:t>
            </a:r>
            <a:r>
              <a:rPr lang="en-US" altLang="zh-CN" dirty="0">
                <a:cs typeface="Times New Roman" panose="02020603050405020304" pitchFamily="18" charset="0"/>
              </a:rPr>
              <a:t>(10)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b="1" dirty="0">
                <a:cs typeface="Times New Roman" panose="02020603050405020304" pitchFamily="18" charset="0"/>
              </a:rPr>
              <a:t>constraint </a:t>
            </a:r>
            <a:r>
              <a:rPr lang="en-US" altLang="zh-CN" i="1" dirty="0" err="1">
                <a:cs typeface="Times New Roman" panose="02020603050405020304" pitchFamily="18" charset="0"/>
              </a:rPr>
              <a:t>degree_level_test</a:t>
            </a:r>
            <a:br>
              <a:rPr lang="en-US" altLang="zh-CN" i="1" dirty="0">
                <a:cs typeface="Times New Roman" panose="02020603050405020304" pitchFamily="18" charset="0"/>
              </a:rPr>
            </a:br>
            <a:r>
              <a:rPr lang="en-US" altLang="zh-CN" b="1" dirty="0">
                <a:cs typeface="Times New Roman" panose="02020603050405020304" pitchFamily="18" charset="0"/>
              </a:rPr>
              <a:t>check 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cs typeface="Times New Roman" panose="02020603050405020304" pitchFamily="18" charset="0"/>
              </a:rPr>
              <a:t>value in </a:t>
            </a:r>
            <a:r>
              <a:rPr lang="en-US" altLang="zh-CN" dirty="0">
                <a:cs typeface="Times New Roman" panose="02020603050405020304" pitchFamily="18" charset="0"/>
              </a:rPr>
              <a:t>(’Bachelors’, ’Masters’, ’Doctorate’));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674AA-CF75-4776-9586-8AE9313B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AAA65-0E6A-4605-8D53-414E4CA51758}" type="datetime1">
              <a:rPr lang="zh-CN" altLang="en-US" smtClean="0"/>
              <a:t>2021/10/11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E29E6A-F489-49FE-9C6E-EA723EC4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00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5797</Words>
  <Application>Microsoft Office PowerPoint</Application>
  <PresentationFormat>宽屏</PresentationFormat>
  <Paragraphs>735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7" baseType="lpstr">
      <vt:lpstr>Monotype Sorts</vt:lpstr>
      <vt:lpstr>宋体</vt:lpstr>
      <vt:lpstr>微软雅黑</vt:lpstr>
      <vt:lpstr>微软雅黑 Light</vt:lpstr>
      <vt:lpstr>Arial</vt:lpstr>
      <vt:lpstr>Calibri</vt:lpstr>
      <vt:lpstr>Calibri Light</vt:lpstr>
      <vt:lpstr>Tahoma</vt:lpstr>
      <vt:lpstr>Times New Roman</vt:lpstr>
      <vt:lpstr>Wingdings</vt:lpstr>
      <vt:lpstr>Office 主题</vt:lpstr>
      <vt:lpstr>PowerPoint 演示文稿</vt:lpstr>
      <vt:lpstr>Outline</vt:lpstr>
      <vt:lpstr>PowerPoint 演示文稿</vt:lpstr>
      <vt:lpstr>4.5 SQL Data Types and Schemas</vt:lpstr>
      <vt:lpstr>Built-in Data Types in SQL (cont.)</vt:lpstr>
      <vt:lpstr>Large-Object Types</vt:lpstr>
      <vt:lpstr>Large-Object Types (cont.)</vt:lpstr>
      <vt:lpstr>User-defined Types </vt:lpstr>
      <vt:lpstr>Domains</vt:lpstr>
      <vt:lpstr>PowerPoint 演示文稿</vt:lpstr>
      <vt:lpstr>CAST/CONVERT for Data Type Transition </vt:lpstr>
      <vt:lpstr>PowerPoint 演示文稿</vt:lpstr>
      <vt:lpstr>PowerPoint 演示文稿</vt:lpstr>
      <vt:lpstr>Default Values</vt:lpstr>
      <vt:lpstr>Index Creation</vt:lpstr>
      <vt:lpstr>Schemas, Catalogs, and Environments</vt:lpstr>
      <vt:lpstr>Schemas, Catalogs, and Environments</vt:lpstr>
      <vt:lpstr>4.1 Joined Expressions</vt:lpstr>
      <vt:lpstr>Natural Join operations </vt:lpstr>
      <vt:lpstr>Outer Join</vt:lpstr>
      <vt:lpstr>Outer Join</vt:lpstr>
      <vt:lpstr>Joined Relations – Examples </vt:lpstr>
      <vt:lpstr>Joined Relations – Examples </vt:lpstr>
      <vt:lpstr>4.2 Views</vt:lpstr>
      <vt:lpstr>Views Definition</vt:lpstr>
      <vt:lpstr>Views as Virtual Table</vt:lpstr>
      <vt:lpstr>View Definition in SQL</vt:lpstr>
      <vt:lpstr>Example Views</vt:lpstr>
      <vt:lpstr>Views Defined Using Other Views</vt:lpstr>
      <vt:lpstr>Views Defined Using Other Views</vt:lpstr>
      <vt:lpstr>View Expansion</vt:lpstr>
      <vt:lpstr>View Expansion</vt:lpstr>
      <vt:lpstr>Update of a View</vt:lpstr>
      <vt:lpstr>Materialized Views</vt:lpstr>
      <vt:lpstr>4.3 Transactions</vt:lpstr>
      <vt:lpstr>PowerPoint 演示文稿</vt:lpstr>
      <vt:lpstr>4.4 Integrity Constraints </vt:lpstr>
      <vt:lpstr>PowerPoint 演示文稿</vt:lpstr>
      <vt:lpstr>Examples of Integrity Constraints</vt:lpstr>
      <vt:lpstr>Constraints on a Single Relation</vt:lpstr>
      <vt:lpstr>Constraints on a Single Relation (cont.) </vt:lpstr>
      <vt:lpstr>PowerPoint 演示文稿</vt:lpstr>
      <vt:lpstr>Constraints on a Single Relation (cont.) </vt:lpstr>
      <vt:lpstr>             Referential Integrity</vt:lpstr>
      <vt:lpstr>Referential Integrity (cont.) </vt:lpstr>
      <vt:lpstr>PowerPoint 演示文稿</vt:lpstr>
      <vt:lpstr>Referential Integrity (cont.)</vt:lpstr>
      <vt:lpstr>Referential Integrity (cont.) </vt:lpstr>
      <vt:lpstr>Cascading Actions in Referential Integrity</vt:lpstr>
      <vt:lpstr>Cascading Actions in Referential Integrity</vt:lpstr>
      <vt:lpstr>Integrity Constraint Violation During Transactions</vt:lpstr>
      <vt:lpstr>实验要求</vt:lpstr>
      <vt:lpstr>知乎话题:  数据库系统设计时，是否使用外键？！</vt:lpstr>
      <vt:lpstr>知乎话题:  数据库系统设计时，是否使用外键？！</vt:lpstr>
      <vt:lpstr>LTE网络数据库课程实验:  数据库系统设计时，是否使用外键？</vt:lpstr>
      <vt:lpstr>实验要求：TD-LTE网络数据库</vt:lpstr>
      <vt:lpstr>Complex Check Conditions and Assertions</vt:lpstr>
      <vt:lpstr>Assertions</vt:lpstr>
      <vt:lpstr>Assertion Example</vt:lpstr>
      <vt:lpstr>4.6 Authorization</vt:lpstr>
      <vt:lpstr>Authorization Specification in SQL</vt:lpstr>
      <vt:lpstr>Privileges in SQL</vt:lpstr>
      <vt:lpstr>Revoking Authorization in SQL</vt:lpstr>
      <vt:lpstr>Roles</vt:lpstr>
      <vt:lpstr>Authorization on Views</vt:lpstr>
      <vt:lpstr>Other Authorization Features</vt:lpstr>
      <vt:lpstr>Appendix 4-1 create table in T-SQL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revision>135</cp:revision>
  <dcterms:created xsi:type="dcterms:W3CDTF">2017-07-31T08:51:00Z</dcterms:created>
  <dcterms:modified xsi:type="dcterms:W3CDTF">2021-10-11T03:11:54Z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